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2" r:id="rId2"/>
    <p:sldId id="325" r:id="rId3"/>
    <p:sldId id="486" r:id="rId4"/>
    <p:sldId id="487" r:id="rId5"/>
    <p:sldId id="457" r:id="rId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599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pos="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2" autoAdjust="0"/>
    <p:restoredTop sz="95610" autoAdjust="0"/>
  </p:normalViewPr>
  <p:slideViewPr>
    <p:cSldViewPr snapToGrid="0" showGuides="1">
      <p:cViewPr varScale="1">
        <p:scale>
          <a:sx n="148" d="100"/>
          <a:sy n="148" d="100"/>
        </p:scale>
        <p:origin x="3720" y="184"/>
      </p:cViewPr>
      <p:guideLst>
        <p:guide orient="horz" pos="1620"/>
        <p:guide orient="horz" pos="5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-258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23/5/19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23/5/19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485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47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37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It</a:t>
            </a:r>
            <a:r>
              <a:rPr lang="en-AU" baseline="0" dirty="0"/>
              <a:t> has been in quasi-equilibrium, sitting around 280 ppm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926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2341960"/>
            <a:ext cx="8467494" cy="810000"/>
          </a:xfrm>
        </p:spPr>
        <p:txBody>
          <a:bodyPr anchor="b" anchorCtr="0">
            <a:normAutofit/>
          </a:bodyPr>
          <a:lstStyle>
            <a:lvl1pPr algn="l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3192819"/>
            <a:ext cx="8475710" cy="270030"/>
          </a:xfrm>
        </p:spPr>
        <p:txBody>
          <a:bodyPr>
            <a:normAutofit/>
          </a:bodyPr>
          <a:lstStyle>
            <a:lvl1pPr marL="0" indent="0" algn="l">
              <a:buNone/>
              <a:defRPr sz="165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497" y="4125240"/>
            <a:ext cx="9170984" cy="1018261"/>
            <a:chOff x="1497" y="5500319"/>
            <a:chExt cx="9170984" cy="1357681"/>
          </a:xfrm>
        </p:grpSpPr>
        <p:sp>
          <p:nvSpPr>
            <p:cNvPr id="8" name="Rectangle 7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0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0"/>
            </a:p>
          </p:txBody>
        </p:sp>
        <p:pic>
          <p:nvPicPr>
            <p:cNvPr id="13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5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16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18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19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20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21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22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23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24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26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</p:grpSp>
      </p:grp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4219469"/>
            <a:ext cx="4752000" cy="108000"/>
          </a:xfrm>
        </p:spPr>
        <p:txBody>
          <a:bodyPr anchor="ctr">
            <a:noAutofit/>
          </a:bodyPr>
          <a:lstStyle>
            <a:lvl1pPr>
              <a:buFontTx/>
              <a:buNone/>
              <a:defRPr sz="9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9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9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9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9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9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9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CMIP5 assessment|  Michael Grose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49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CMIP5 assessment|  Michael Grose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263"/>
            <a:ext cx="8460000" cy="34194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1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49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7937" y="4542235"/>
            <a:ext cx="9161463" cy="601265"/>
            <a:chOff x="-7938" y="6056313"/>
            <a:chExt cx="9161463" cy="801687"/>
          </a:xfrm>
        </p:grpSpPr>
        <p:sp>
          <p:nvSpPr>
            <p:cNvPr id="3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 sz="1350"/>
            </a:p>
          </p:txBody>
        </p:sp>
        <p:grpSp>
          <p:nvGrpSpPr>
            <p:cNvPr id="33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35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36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37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38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</p:grpSp>
        <p:pic>
          <p:nvPicPr>
            <p:cNvPr id="3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1" y="957263"/>
            <a:ext cx="7477125" cy="3419476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33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1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992" y="4878249"/>
            <a:ext cx="6083845" cy="93206"/>
          </a:xfrm>
        </p:spPr>
        <p:txBody>
          <a:bodyPr/>
          <a:lstStyle/>
          <a:p>
            <a:r>
              <a:rPr lang="en-AU"/>
              <a:t>CMIP5 assessment|  Michael Grose</a:t>
            </a:r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49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 userDrawn="1"/>
        </p:nvGrpSpPr>
        <p:grpSpPr>
          <a:xfrm>
            <a:off x="609" y="4125239"/>
            <a:ext cx="9167813" cy="747713"/>
            <a:chOff x="608" y="5500319"/>
            <a:chExt cx="9167813" cy="996950"/>
          </a:xfrm>
        </p:grpSpPr>
        <p:grpSp>
          <p:nvGrpSpPr>
            <p:cNvPr id="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787774"/>
            <a:ext cx="6121438" cy="11544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bg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4219469"/>
            <a:ext cx="4752000" cy="108000"/>
          </a:xfrm>
        </p:spPr>
        <p:txBody>
          <a:bodyPr anchor="ctr">
            <a:noAutofit/>
          </a:bodyPr>
          <a:lstStyle>
            <a:lvl1pPr>
              <a:buFontTx/>
              <a:buNone/>
              <a:defRPr sz="9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9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9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9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9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9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9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058694"/>
            <a:ext cx="8461374" cy="639365"/>
          </a:xfrm>
        </p:spPr>
        <p:txBody>
          <a:bodyPr>
            <a:noAutofit/>
          </a:bodyPr>
          <a:lstStyle>
            <a:lvl1pPr>
              <a:defRPr sz="41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9" y="4125239"/>
            <a:ext cx="9167813" cy="747713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626645"/>
            <a:ext cx="6121438" cy="231552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bg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4219469"/>
            <a:ext cx="4752000" cy="108000"/>
          </a:xfrm>
        </p:spPr>
        <p:txBody>
          <a:bodyPr anchor="ctr">
            <a:noAutofit/>
          </a:bodyPr>
          <a:lstStyle>
            <a:lvl1pPr>
              <a:buFontTx/>
              <a:buNone/>
              <a:defRPr sz="9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9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9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9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9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9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9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8" y="267891"/>
            <a:ext cx="9199469" cy="4875609"/>
            <a:chOff x="-26988" y="357188"/>
            <a:chExt cx="9199469" cy="6500812"/>
          </a:xfrm>
        </p:grpSpPr>
        <p:grpSp>
          <p:nvGrpSpPr>
            <p:cNvPr id="29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5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6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6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6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</p:grpSp>
        <p:grpSp>
          <p:nvGrpSpPr>
            <p:cNvPr id="30" name="Group 29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31" name="Rectangle 30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/>
              </a:p>
            </p:txBody>
          </p:sp>
          <p:grpSp>
            <p:nvGrpSpPr>
              <p:cNvPr id="32" name="Group 3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4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 sz="1350"/>
                </a:p>
              </p:txBody>
            </p:sp>
            <p:sp>
              <p:nvSpPr>
                <p:cNvPr id="48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 sz="1350"/>
                </a:p>
              </p:txBody>
            </p:sp>
            <p:sp>
              <p:nvSpPr>
                <p:cNvPr id="49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 sz="1350"/>
                </a:p>
              </p:txBody>
            </p:sp>
            <p:sp>
              <p:nvSpPr>
                <p:cNvPr id="50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 sz="1350"/>
                </a:p>
              </p:txBody>
            </p:sp>
          </p:grpSp>
          <p:pic>
            <p:nvPicPr>
              <p:cNvPr id="33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4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35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36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37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38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40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41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42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43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44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45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46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2341960"/>
            <a:ext cx="8467494" cy="810000"/>
          </a:xfrm>
        </p:spPr>
        <p:txBody>
          <a:bodyPr anchor="b" anchorCtr="0">
            <a:normAutofit/>
          </a:bodyPr>
          <a:lstStyle>
            <a:lvl1pPr algn="l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3192819"/>
            <a:ext cx="8475710" cy="270030"/>
          </a:xfrm>
        </p:spPr>
        <p:txBody>
          <a:bodyPr>
            <a:normAutofit/>
          </a:bodyPr>
          <a:lstStyle>
            <a:lvl1pPr marL="0" indent="0" algn="l">
              <a:buNone/>
              <a:defRPr sz="165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4219469"/>
            <a:ext cx="4752000" cy="108000"/>
          </a:xfrm>
        </p:spPr>
        <p:txBody>
          <a:bodyPr anchor="ctr">
            <a:noAutofit/>
          </a:bodyPr>
          <a:lstStyle>
            <a:lvl1pPr>
              <a:buFontTx/>
              <a:buNone/>
              <a:defRPr sz="9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9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9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9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9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9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9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796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9" y="4125239"/>
            <a:ext cx="9167813" cy="747713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44440" y="2341960"/>
            <a:ext cx="8467494" cy="810000"/>
          </a:xfrm>
        </p:spPr>
        <p:txBody>
          <a:bodyPr anchor="b" anchorCtr="0">
            <a:normAutofit/>
          </a:bodyPr>
          <a:lstStyle>
            <a:lvl1pPr algn="l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44440" y="3192819"/>
            <a:ext cx="8475710" cy="270030"/>
          </a:xfrm>
        </p:spPr>
        <p:txBody>
          <a:bodyPr>
            <a:normAutofit/>
          </a:bodyPr>
          <a:lstStyle>
            <a:lvl1pPr marL="0" indent="0" algn="l">
              <a:buNone/>
              <a:defRPr sz="165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4219469"/>
            <a:ext cx="4752000" cy="108000"/>
          </a:xfrm>
        </p:spPr>
        <p:txBody>
          <a:bodyPr anchor="ctr">
            <a:noAutofit/>
          </a:bodyPr>
          <a:lstStyle>
            <a:lvl1pPr>
              <a:buFontTx/>
              <a:buNone/>
              <a:defRPr sz="9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9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9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9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9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9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9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8" y="267891"/>
            <a:ext cx="9195409" cy="4605061"/>
            <a:chOff x="-26988" y="357188"/>
            <a:chExt cx="9195409" cy="6140081"/>
          </a:xfrm>
        </p:grpSpPr>
        <p:grpSp>
          <p:nvGrpSpPr>
            <p:cNvPr id="29" name="Group 28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43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</p:grpSp>
          <p:pic>
            <p:nvPicPr>
              <p:cNvPr id="44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5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6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47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48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49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50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51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52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53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54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55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56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  <p:sp>
              <p:nvSpPr>
                <p:cNvPr id="57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 sz="1350"/>
                </a:p>
              </p:txBody>
            </p:sp>
          </p:grpSp>
        </p:grpSp>
        <p:grpSp>
          <p:nvGrpSpPr>
            <p:cNvPr id="30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3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3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3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3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3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3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3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3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3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  <p:sp>
            <p:nvSpPr>
              <p:cNvPr id="4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 sz="135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2341960"/>
            <a:ext cx="8467494" cy="810000"/>
          </a:xfrm>
        </p:spPr>
        <p:txBody>
          <a:bodyPr anchor="b" anchorCtr="0">
            <a:normAutofit/>
          </a:bodyPr>
          <a:lstStyle>
            <a:lvl1pPr algn="l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3192819"/>
            <a:ext cx="8475710" cy="270030"/>
          </a:xfrm>
        </p:spPr>
        <p:txBody>
          <a:bodyPr>
            <a:normAutofit/>
          </a:bodyPr>
          <a:lstStyle>
            <a:lvl1pPr marL="0" indent="0" algn="l">
              <a:buNone/>
              <a:defRPr sz="165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4219469"/>
            <a:ext cx="4752000" cy="108000"/>
          </a:xfrm>
        </p:spPr>
        <p:txBody>
          <a:bodyPr anchor="ctr">
            <a:noAutofit/>
          </a:bodyPr>
          <a:lstStyle>
            <a:lvl1pPr>
              <a:buFontTx/>
              <a:buNone/>
              <a:defRPr sz="9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9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9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9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9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9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9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63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CMIP5 assessment|  Michael Grose</a:t>
            </a: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49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CMIP5 assessment|  Michael Grose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49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CMIP5 assessment|  Michael Grose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2500"/>
            <a:ext cx="846000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49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951310"/>
            <a:ext cx="4038600" cy="3394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951310"/>
            <a:ext cx="4038600" cy="3394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CMIP5 assessment|  Michael Grose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49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CMIP5 assessment|  Michael Grose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49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525" y="4538663"/>
            <a:ext cx="9169400" cy="636985"/>
            <a:chOff x="-9525" y="6051550"/>
            <a:chExt cx="9169400" cy="849313"/>
          </a:xfrm>
        </p:grpSpPr>
        <p:sp>
          <p:nvSpPr>
            <p:cNvPr id="8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 sz="1350"/>
            </a:p>
          </p:txBody>
        </p:sp>
        <p:sp>
          <p:nvSpPr>
            <p:cNvPr id="9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 sz="1350"/>
            </a:p>
          </p:txBody>
        </p:sp>
        <p:sp>
          <p:nvSpPr>
            <p:cNvPr id="10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 sz="135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 sz="135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 sz="1350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 sz="1350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 sz="1350"/>
            </a:p>
          </p:txBody>
        </p:sp>
        <p:sp>
          <p:nvSpPr>
            <p:cNvPr id="1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16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pic>
          <p:nvPicPr>
            <p:cNvPr id="17" name="Picture 78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205979"/>
            <a:ext cx="846137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6" y="951310"/>
            <a:ext cx="8461375" cy="34296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992" y="4878249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r>
              <a:rPr lang="en-AU"/>
              <a:t>CMIP5 assessment|  Michael Grose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49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/>
        </p:nvSpPr>
        <p:spPr bwMode="auto">
          <a:xfrm>
            <a:off x="3176" y="2494955"/>
            <a:ext cx="9161463" cy="60126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2701" y="2728317"/>
            <a:ext cx="9142412" cy="36790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3" name="AutoShape 81"/>
          <p:cNvSpPr>
            <a:spLocks noChangeAspect="1" noChangeArrowheads="1" noTextEdit="1"/>
          </p:cNvSpPr>
          <p:nvPr/>
        </p:nvSpPr>
        <p:spPr bwMode="auto">
          <a:xfrm>
            <a:off x="1588" y="2491383"/>
            <a:ext cx="9169400" cy="63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89" y="2719983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80" r:id="rId6"/>
    <p:sldLayoutId id="2147483679" r:id="rId7"/>
    <p:sldLayoutId id="2147483661" r:id="rId8"/>
    <p:sldLayoutId id="2147483663" r:id="rId9"/>
    <p:sldLayoutId id="2147483664" r:id="rId10"/>
    <p:sldLayoutId id="2147483667" r:id="rId11"/>
    <p:sldLayoutId id="2147483665" r:id="rId12"/>
    <p:sldLayoutId id="2147483682" r:id="rId13"/>
    <p:sldLayoutId id="2147483681" r:id="rId14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35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64B7C6-8C28-1846-A7B9-E1AEDB015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96"/>
          <a:stretch/>
        </p:blipFill>
        <p:spPr>
          <a:xfrm>
            <a:off x="5114334" y="-9304"/>
            <a:ext cx="4168959" cy="25442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6562" y="3320082"/>
            <a:ext cx="9629913" cy="1349836"/>
          </a:xfrm>
        </p:spPr>
        <p:txBody>
          <a:bodyPr anchor="t">
            <a:normAutofit fontScale="90000"/>
          </a:bodyPr>
          <a:lstStyle/>
          <a:p>
            <a:r>
              <a:rPr lang="en-AU" dirty="0"/>
              <a:t>ACCESS-ESM: Vision, needs and challenges for Australia</a:t>
            </a:r>
            <a:br>
              <a:rPr lang="en-AU" dirty="0"/>
            </a:br>
            <a:br>
              <a:rPr lang="en-AU" b="0" dirty="0"/>
            </a:br>
            <a:br>
              <a:rPr lang="en-US" sz="2700" b="0" dirty="0"/>
            </a:br>
            <a:r>
              <a:rPr lang="en-US" sz="2025" dirty="0"/>
              <a:t>Andrew Lenton + ACCESS-ESM Team</a:t>
            </a:r>
            <a:br>
              <a:rPr lang="en-US" sz="2100" dirty="0"/>
            </a:br>
            <a:endParaRPr lang="en-AU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C1F77-B442-F642-962B-EB38D75CA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194" y="-9304"/>
            <a:ext cx="4001519" cy="25809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241" y="-9304"/>
            <a:ext cx="3307288" cy="218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632" y="21893"/>
            <a:ext cx="8461374" cy="639365"/>
          </a:xfrm>
        </p:spPr>
        <p:txBody>
          <a:bodyPr>
            <a:normAutofit/>
          </a:bodyPr>
          <a:lstStyle/>
          <a:p>
            <a:r>
              <a:rPr lang="en-US" b="0" i="1" dirty="0"/>
              <a:t>Climate changes impact on climate and ecosystem services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 dirty="0"/>
              <a:t>  |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1163" y="49053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508CFF-6287-1B4A-B8FC-C384DAD01A0E}"/>
              </a:ext>
            </a:extLst>
          </p:cNvPr>
          <p:cNvSpPr txBox="1"/>
          <p:nvPr/>
        </p:nvSpPr>
        <p:spPr>
          <a:xfrm>
            <a:off x="390586" y="859666"/>
            <a:ext cx="39810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ANO3 </a:t>
            </a:r>
          </a:p>
          <a:p>
            <a:endParaRPr lang="en-US" dirty="0"/>
          </a:p>
          <a:p>
            <a:r>
              <a:rPr lang="en-US" dirty="0"/>
              <a:t>Across - O&amp;A and A&amp;F</a:t>
            </a:r>
          </a:p>
          <a:p>
            <a:endParaRPr lang="en-US" dirty="0"/>
          </a:p>
          <a:p>
            <a:r>
              <a:rPr lang="en-US" dirty="0"/>
              <a:t>Universities and ARC</a:t>
            </a:r>
          </a:p>
          <a:p>
            <a:endParaRPr lang="en-US" dirty="0"/>
          </a:p>
          <a:p>
            <a:r>
              <a:rPr lang="en-US" dirty="0"/>
              <a:t>Link to projections in the Pacific (GCF) </a:t>
            </a:r>
          </a:p>
          <a:p>
            <a:endParaRPr lang="en-US" dirty="0"/>
          </a:p>
          <a:p>
            <a:r>
              <a:rPr lang="en-US" dirty="0"/>
              <a:t>Negative Emissions work</a:t>
            </a:r>
          </a:p>
          <a:p>
            <a:endParaRPr lang="en-US" dirty="0"/>
          </a:p>
          <a:p>
            <a:r>
              <a:rPr lang="en-US" dirty="0"/>
              <a:t>Discussions with Govt Departments and </a:t>
            </a:r>
            <a:r>
              <a:rPr lang="en-US"/>
              <a:t>private sector</a:t>
            </a:r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8ED1FB39-2B7E-1842-BE93-C211019C4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37" y="572428"/>
            <a:ext cx="2406770" cy="3077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0F1F92-6B63-FD41-8F48-8B753774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014" y="1181819"/>
            <a:ext cx="2122549" cy="309848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175CFAD-748B-504A-9ED3-E5AA932424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1"/>
          <a:stretch/>
        </p:blipFill>
        <p:spPr>
          <a:xfrm>
            <a:off x="6061597" y="3084669"/>
            <a:ext cx="3082403" cy="2120788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 dirty="0"/>
              <a:t>  |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1163" y="49053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508CFF-6287-1B4A-B8FC-C384DAD01A0E}"/>
              </a:ext>
            </a:extLst>
          </p:cNvPr>
          <p:cNvSpPr txBox="1"/>
          <p:nvPr/>
        </p:nvSpPr>
        <p:spPr>
          <a:xfrm>
            <a:off x="55023" y="-6071"/>
            <a:ext cx="72342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i="1" dirty="0"/>
              <a:t>Bio-physical and socio-economic coupling +IAM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3FD1F6-C1F5-AF4A-984D-2A3D11817691}"/>
              </a:ext>
            </a:extLst>
          </p:cNvPr>
          <p:cNvGrpSpPr/>
          <p:nvPr/>
        </p:nvGrpSpPr>
        <p:grpSpPr>
          <a:xfrm>
            <a:off x="399213" y="445777"/>
            <a:ext cx="7774272" cy="4307237"/>
            <a:chOff x="159634" y="944938"/>
            <a:chExt cx="8824733" cy="48966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97C82F-AD0E-BC47-8442-9D0EB8D99A98}"/>
                </a:ext>
              </a:extLst>
            </p:cNvPr>
            <p:cNvSpPr/>
            <p:nvPr/>
          </p:nvSpPr>
          <p:spPr>
            <a:xfrm>
              <a:off x="159635" y="980728"/>
              <a:ext cx="5116581" cy="45887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1EAC7B-24A7-AF4B-9FC9-7EE405A418D6}"/>
                </a:ext>
              </a:extLst>
            </p:cNvPr>
            <p:cNvSpPr txBox="1"/>
            <p:nvPr/>
          </p:nvSpPr>
          <p:spPr>
            <a:xfrm>
              <a:off x="159634" y="944938"/>
              <a:ext cx="5660498" cy="338555"/>
            </a:xfrm>
            <a:prstGeom prst="rect">
              <a:avLst/>
            </a:prstGeom>
            <a:gradFill flip="none" rotWithShape="1">
              <a:gsLst>
                <a:gs pos="100000">
                  <a:srgbClr val="0070C0"/>
                </a:gs>
                <a:gs pos="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 w="101600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"/>
                </a:prstClr>
              </a:outerShdw>
            </a:effectLst>
            <a:sp3d extrusionH="127000" contourW="12700"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AU"/>
              </a:defPPr>
              <a:lvl1pPr>
                <a:defRPr sz="1400"/>
              </a:lvl1pPr>
            </a:lstStyle>
            <a:p>
              <a:pPr algn="ctr"/>
              <a:r>
                <a:rPr lang="en-AU" sz="1600" b="1" dirty="0">
                  <a:solidFill>
                    <a:schemeClr val="bg1"/>
                  </a:solidFill>
                  <a:latin typeface="+mj-lt"/>
                </a:rPr>
                <a:t>GTEM-C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7E77E0-E144-A24A-94FF-9CDAE8215AF4}"/>
                </a:ext>
              </a:extLst>
            </p:cNvPr>
            <p:cNvSpPr/>
            <p:nvPr/>
          </p:nvSpPr>
          <p:spPr>
            <a:xfrm>
              <a:off x="5280276" y="1001013"/>
              <a:ext cx="3689353" cy="45887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B7D813-FEFF-8241-92E3-A3D2E440B29E}"/>
                </a:ext>
              </a:extLst>
            </p:cNvPr>
            <p:cNvSpPr txBox="1"/>
            <p:nvPr/>
          </p:nvSpPr>
          <p:spPr>
            <a:xfrm>
              <a:off x="159634" y="5504668"/>
              <a:ext cx="5116582" cy="3368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01600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"/>
                </a:prstClr>
              </a:outerShdw>
            </a:effectLst>
            <a:sp3d extrusionH="127000" contourW="12700"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AU"/>
              </a:defPPr>
              <a:lvl1pPr>
                <a:defRPr sz="1400"/>
              </a:lvl1pPr>
            </a:lstStyle>
            <a:p>
              <a:pPr algn="ctr"/>
              <a:r>
                <a:rPr lang="en-AU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Socioeconomic system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4E0490-EF15-9349-816E-2EF87E1AF508}"/>
                </a:ext>
              </a:extLst>
            </p:cNvPr>
            <p:cNvSpPr txBox="1"/>
            <p:nvPr/>
          </p:nvSpPr>
          <p:spPr>
            <a:xfrm>
              <a:off x="5237120" y="953823"/>
              <a:ext cx="3694052" cy="338555"/>
            </a:xfrm>
            <a:prstGeom prst="rect">
              <a:avLst/>
            </a:prstGeom>
            <a:gradFill flip="none" rotWithShape="1">
              <a:gsLst>
                <a:gs pos="0">
                  <a:srgbClr val="869CAE"/>
                </a:gs>
                <a:gs pos="100000">
                  <a:srgbClr val="869CAE">
                    <a:lumMod val="8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01600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"/>
                </a:prstClr>
              </a:outerShdw>
            </a:effectLst>
            <a:sp3d extrusionH="127000" contourW="12700"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AU"/>
              </a:defPPr>
              <a:lvl1pPr>
                <a:defRPr sz="1400"/>
              </a:lvl1pPr>
            </a:lstStyle>
            <a:p>
              <a:pPr algn="ctr"/>
              <a:r>
                <a:rPr lang="en-AU" sz="1600" b="1" dirty="0">
                  <a:solidFill>
                    <a:schemeClr val="bg1"/>
                  </a:solidFill>
                  <a:latin typeface="+mj-lt"/>
                </a:rPr>
                <a:t>Biophysical Model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E95C0136-63FB-B34F-9098-E33664D89ECF}"/>
                </a:ext>
              </a:extLst>
            </p:cNvPr>
            <p:cNvSpPr/>
            <p:nvPr/>
          </p:nvSpPr>
          <p:spPr>
            <a:xfrm>
              <a:off x="7299038" y="2043619"/>
              <a:ext cx="319225" cy="1168568"/>
            </a:xfrm>
            <a:prstGeom prst="downArrow">
              <a:avLst/>
            </a:prstGeom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01600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p3d extrusionH="127000" contourW="12700"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B27941A6-D0E3-394B-AE3F-BBBE4D26C3EC}"/>
                </a:ext>
              </a:extLst>
            </p:cNvPr>
            <p:cNvSpPr/>
            <p:nvPr/>
          </p:nvSpPr>
          <p:spPr>
            <a:xfrm flipV="1">
              <a:off x="2630302" y="2528062"/>
              <a:ext cx="319225" cy="1321115"/>
            </a:xfrm>
            <a:prstGeom prst="downArrow">
              <a:avLst/>
            </a:prstGeom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01600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p3d extrusionH="127000" contourW="12700"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DE051641-143F-B046-B4C9-0FFD292DAA08}"/>
                </a:ext>
              </a:extLst>
            </p:cNvPr>
            <p:cNvSpPr/>
            <p:nvPr/>
          </p:nvSpPr>
          <p:spPr>
            <a:xfrm>
              <a:off x="2951808" y="2196156"/>
              <a:ext cx="319225" cy="1339054"/>
            </a:xfrm>
            <a:prstGeom prst="downArrow">
              <a:avLst/>
            </a:prstGeom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01600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p3d extrusionH="127000" contourW="12700"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2F023A3-FCC2-5F45-B880-CFFA948B349D}"/>
                </a:ext>
              </a:extLst>
            </p:cNvPr>
            <p:cNvGrpSpPr/>
            <p:nvPr/>
          </p:nvGrpSpPr>
          <p:grpSpPr>
            <a:xfrm>
              <a:off x="2105960" y="1484278"/>
              <a:ext cx="1682247" cy="863549"/>
              <a:chOff x="368088" y="2865964"/>
              <a:chExt cx="1994235" cy="1126073"/>
            </a:xfrm>
          </p:grpSpPr>
          <p:sp>
            <p:nvSpPr>
              <p:cNvPr id="21" name="Round Same Side Corner Rectangle 20">
                <a:extLst>
                  <a:ext uri="{FF2B5EF4-FFF2-40B4-BE49-F238E27FC236}">
                    <a16:creationId xmlns:a16="http://schemas.microsoft.com/office/drawing/2014/main" id="{27024E1C-6A2F-A442-8794-4D2F0A2AE357}"/>
                  </a:ext>
                </a:extLst>
              </p:cNvPr>
              <p:cNvSpPr/>
              <p:nvPr/>
            </p:nvSpPr>
            <p:spPr>
              <a:xfrm rot="10800000" flipV="1">
                <a:off x="368088" y="2870354"/>
                <a:ext cx="1994235" cy="1121683"/>
              </a:xfrm>
              <a:prstGeom prst="round2SameRect">
                <a:avLst>
                  <a:gd name="adj1" fmla="val 6793"/>
                  <a:gd name="adj2" fmla="val 12454"/>
                </a:avLst>
              </a:prstGeom>
              <a:gradFill flip="none" rotWithShape="1">
                <a:gsLst>
                  <a:gs pos="67000">
                    <a:srgbClr val="0070C0"/>
                  </a:gs>
                  <a:gs pos="0">
                    <a:schemeClr val="accent5"/>
                  </a:gs>
                </a:gsLst>
                <a:lin ang="5400000" scaled="1"/>
                <a:tileRect/>
              </a:gradFill>
              <a:ln w="2857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  <a:sp3d extrusionH="127000" contourW="12700">
                <a:extrusionClr>
                  <a:schemeClr val="tx1">
                    <a:lumMod val="65000"/>
                    <a:lumOff val="35000"/>
                  </a:schemeClr>
                </a:extrusionClr>
                <a:contourClr>
                  <a:schemeClr val="tx1">
                    <a:lumMod val="95000"/>
                    <a:lumOff val="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0F51522-BA8A-3143-843A-053C3F8E3134}"/>
                  </a:ext>
                </a:extLst>
              </p:cNvPr>
              <p:cNvSpPr/>
              <p:nvPr/>
            </p:nvSpPr>
            <p:spPr>
              <a:xfrm>
                <a:off x="368088" y="2865964"/>
                <a:ext cx="1994235" cy="573453"/>
              </a:xfrm>
              <a:prstGeom prst="rect">
                <a:avLst/>
              </a:prstGeom>
              <a:solidFill>
                <a:schemeClr val="bg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59B119-BFD8-7F44-8C0B-ACD232B3EA93}"/>
                  </a:ext>
                </a:extLst>
              </p:cNvPr>
              <p:cNvSpPr txBox="1"/>
              <p:nvPr/>
            </p:nvSpPr>
            <p:spPr>
              <a:xfrm>
                <a:off x="407891" y="2882098"/>
                <a:ext cx="1954432" cy="109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en-US" sz="1200" b="1" dirty="0">
                    <a:solidFill>
                      <a:schemeClr val="bg1"/>
                    </a:solidFill>
                    <a:latin typeface="+mj-lt"/>
                  </a:rPr>
                  <a:t>Households:</a:t>
                </a:r>
              </a:p>
              <a:p>
                <a:pPr algn="ctr">
                  <a:spcBef>
                    <a:spcPts val="400"/>
                  </a:spcBef>
                </a:pPr>
                <a:r>
                  <a:rPr lang="en-US" sz="1100" dirty="0">
                    <a:solidFill>
                      <a:schemeClr val="bg1"/>
                    </a:solidFill>
                    <a:latin typeface="+mj-lt"/>
                  </a:rPr>
                  <a:t>Demand goods and services Supply factor inputs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998389-7719-DA4E-9771-7438DD7E57FB}"/>
                </a:ext>
              </a:extLst>
            </p:cNvPr>
            <p:cNvGrpSpPr/>
            <p:nvPr/>
          </p:nvGrpSpPr>
          <p:grpSpPr>
            <a:xfrm>
              <a:off x="2105960" y="3715444"/>
              <a:ext cx="1682247" cy="863549"/>
              <a:chOff x="368088" y="2865964"/>
              <a:chExt cx="1994235" cy="1126073"/>
            </a:xfrm>
          </p:grpSpPr>
          <p:sp>
            <p:nvSpPr>
              <p:cNvPr id="25" name="Round Same Side Corner Rectangle 24">
                <a:extLst>
                  <a:ext uri="{FF2B5EF4-FFF2-40B4-BE49-F238E27FC236}">
                    <a16:creationId xmlns:a16="http://schemas.microsoft.com/office/drawing/2014/main" id="{6D641B4D-6998-A848-A049-5A6280550D8B}"/>
                  </a:ext>
                </a:extLst>
              </p:cNvPr>
              <p:cNvSpPr/>
              <p:nvPr/>
            </p:nvSpPr>
            <p:spPr>
              <a:xfrm rot="10800000" flipV="1">
                <a:off x="368088" y="2870354"/>
                <a:ext cx="1994235" cy="1121683"/>
              </a:xfrm>
              <a:prstGeom prst="round2SameRect">
                <a:avLst>
                  <a:gd name="adj1" fmla="val 6793"/>
                  <a:gd name="adj2" fmla="val 12454"/>
                </a:avLst>
              </a:prstGeom>
              <a:gradFill flip="none" rotWithShape="1">
                <a:gsLst>
                  <a:gs pos="67000">
                    <a:srgbClr val="0070C0"/>
                  </a:gs>
                  <a:gs pos="0">
                    <a:schemeClr val="accent5"/>
                  </a:gs>
                </a:gsLst>
                <a:lin ang="5400000" scaled="1"/>
                <a:tileRect/>
              </a:gradFill>
              <a:ln w="2857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  <a:sp3d extrusionH="127000" contourW="12700">
                <a:extrusionClr>
                  <a:schemeClr val="tx1">
                    <a:lumMod val="65000"/>
                    <a:lumOff val="35000"/>
                  </a:schemeClr>
                </a:extrusionClr>
                <a:contourClr>
                  <a:schemeClr val="tx1">
                    <a:lumMod val="95000"/>
                    <a:lumOff val="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E4026CA-F912-CC46-BBAF-AC807A764290}"/>
                  </a:ext>
                </a:extLst>
              </p:cNvPr>
              <p:cNvSpPr/>
              <p:nvPr/>
            </p:nvSpPr>
            <p:spPr>
              <a:xfrm>
                <a:off x="368088" y="2865964"/>
                <a:ext cx="1994235" cy="573453"/>
              </a:xfrm>
              <a:prstGeom prst="rect">
                <a:avLst/>
              </a:prstGeom>
              <a:solidFill>
                <a:schemeClr val="bg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141137-6A20-1A4F-9F59-C897ACD656FE}"/>
                  </a:ext>
                </a:extLst>
              </p:cNvPr>
              <p:cNvSpPr txBox="1"/>
              <p:nvPr/>
            </p:nvSpPr>
            <p:spPr>
              <a:xfrm>
                <a:off x="407891" y="2891495"/>
                <a:ext cx="1954432" cy="1090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en-US" sz="1200" b="1" dirty="0">
                    <a:solidFill>
                      <a:schemeClr val="bg1"/>
                    </a:solidFill>
                    <a:latin typeface="+mj-lt"/>
                  </a:rPr>
                  <a:t>Firms:</a:t>
                </a:r>
              </a:p>
              <a:p>
                <a:pPr algn="ctr">
                  <a:spcBef>
                    <a:spcPts val="400"/>
                  </a:spcBef>
                </a:pPr>
                <a:r>
                  <a:rPr lang="en-US" sz="1100" b="1" dirty="0">
                    <a:solidFill>
                      <a:schemeClr val="bg1"/>
                    </a:solidFill>
                    <a:latin typeface="+mj-lt"/>
                  </a:rPr>
                  <a:t>Demand factor inputs Supply (final) goods and services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AA7499-1F81-0A45-8A1C-6714BB834F6C}"/>
                </a:ext>
              </a:extLst>
            </p:cNvPr>
            <p:cNvGrpSpPr/>
            <p:nvPr/>
          </p:nvGrpSpPr>
          <p:grpSpPr>
            <a:xfrm>
              <a:off x="447067" y="2393132"/>
              <a:ext cx="1277008" cy="1277006"/>
              <a:chOff x="344339" y="2625704"/>
              <a:chExt cx="1338722" cy="133872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419C894-DFBE-104A-945E-AFA08D58E5F7}"/>
                  </a:ext>
                </a:extLst>
              </p:cNvPr>
              <p:cNvSpPr/>
              <p:nvPr/>
            </p:nvSpPr>
            <p:spPr>
              <a:xfrm>
                <a:off x="344339" y="2625704"/>
                <a:ext cx="1338722" cy="1338720"/>
              </a:xfrm>
              <a:prstGeom prst="ellipse">
                <a:avLst/>
              </a:prstGeom>
              <a:solidFill>
                <a:srgbClr val="004B8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E9D9276-F336-6348-BDA9-2453EE8B622A}"/>
                  </a:ext>
                </a:extLst>
              </p:cNvPr>
              <p:cNvSpPr/>
              <p:nvPr/>
            </p:nvSpPr>
            <p:spPr>
              <a:xfrm>
                <a:off x="460541" y="2742865"/>
                <a:ext cx="1106318" cy="110823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070C0"/>
                  </a:gs>
                  <a:gs pos="0">
                    <a:schemeClr val="accent5"/>
                  </a:gs>
                </a:gsLst>
                <a:path path="circle">
                  <a:fillToRect l="50000" t="50000" r="50000" b="50000"/>
                </a:path>
                <a:tileRect/>
              </a:gradFill>
              <a:ln w="101600">
                <a:noFill/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 extrusionH="127000" contourW="12700">
                <a:extrusionClr>
                  <a:schemeClr val="tx1">
                    <a:lumMod val="65000"/>
                    <a:lumOff val="35000"/>
                  </a:schemeClr>
                </a:extrusionClr>
                <a:contourClr>
                  <a:schemeClr val="tx1">
                    <a:lumMod val="95000"/>
                    <a:lumOff val="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E038086-C4C6-E148-A86C-B2AFD30449C1}"/>
                  </a:ext>
                </a:extLst>
              </p:cNvPr>
              <p:cNvSpPr/>
              <p:nvPr/>
            </p:nvSpPr>
            <p:spPr>
              <a:xfrm>
                <a:off x="652426" y="2767154"/>
                <a:ext cx="727908" cy="506689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32000"/>
                    </a:schemeClr>
                  </a:gs>
                </a:gsLst>
                <a:lin ang="5400000" scaled="1"/>
                <a:tileRect/>
              </a:gradFill>
              <a:ln w="101600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extrusionClr>
                  <a:schemeClr val="tx1">
                    <a:lumMod val="65000"/>
                    <a:lumOff val="35000"/>
                  </a:schemeClr>
                </a:extrusionClr>
                <a:contourClr>
                  <a:schemeClr val="tx1">
                    <a:lumMod val="95000"/>
                    <a:lumOff val="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FA38665-818D-7646-9076-8C055CABAA3B}"/>
                  </a:ext>
                </a:extLst>
              </p:cNvPr>
              <p:cNvSpPr/>
              <p:nvPr/>
            </p:nvSpPr>
            <p:spPr>
              <a:xfrm>
                <a:off x="453611" y="3361018"/>
                <a:ext cx="1120178" cy="29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en-AU" sz="1200" b="1" dirty="0">
                    <a:solidFill>
                      <a:schemeClr val="bg1"/>
                    </a:solidFill>
                    <a:latin typeface="+mj-lt"/>
                  </a:rPr>
                  <a:t>Government</a:t>
                </a:r>
              </a:p>
            </p:txBody>
          </p:sp>
        </p:grp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3DEE660-3696-F24A-B437-DB1AC99D18F7}"/>
                </a:ext>
              </a:extLst>
            </p:cNvPr>
            <p:cNvCxnSpPr>
              <a:stCxn id="29" idx="0"/>
              <a:endCxn id="21" idx="0"/>
            </p:cNvCxnSpPr>
            <p:nvPr/>
          </p:nvCxnSpPr>
          <p:spPr>
            <a:xfrm rot="5400000" flipH="1" flipV="1">
              <a:off x="1358067" y="1645240"/>
              <a:ext cx="475397" cy="1020388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B227AE7C-8390-8747-9762-06E24D966B4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58067" y="3399983"/>
              <a:ext cx="475397" cy="1020388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9EF432-D878-4746-AA73-3685806269ED}"/>
                </a:ext>
              </a:extLst>
            </p:cNvPr>
            <p:cNvSpPr txBox="1"/>
            <p:nvPr/>
          </p:nvSpPr>
          <p:spPr>
            <a:xfrm>
              <a:off x="1270786" y="1654983"/>
              <a:ext cx="5358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Policy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D3E5F1-DA14-314B-8645-B4AC3622CC3B}"/>
                </a:ext>
              </a:extLst>
            </p:cNvPr>
            <p:cNvSpPr txBox="1"/>
            <p:nvPr/>
          </p:nvSpPr>
          <p:spPr>
            <a:xfrm>
              <a:off x="1270786" y="4153450"/>
              <a:ext cx="5358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AU"/>
              </a:defPPr>
              <a:lvl1pPr algn="ctr"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defRPr>
              </a:lvl1pPr>
            </a:lstStyle>
            <a:p>
              <a:r>
                <a:rPr lang="en-AU" sz="1100" dirty="0"/>
                <a:t>Policy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0F1AE5-8047-C143-A980-88E8F2181958}"/>
                </a:ext>
              </a:extLst>
            </p:cNvPr>
            <p:cNvSpPr txBox="1"/>
            <p:nvPr/>
          </p:nvSpPr>
          <p:spPr>
            <a:xfrm>
              <a:off x="1951405" y="3090109"/>
              <a:ext cx="75927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AU"/>
              </a:defPPr>
              <a:lvl1pPr algn="ctr"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defRPr>
              </a:lvl1pPr>
            </a:lstStyle>
            <a:p>
              <a:pPr algn="r"/>
              <a:r>
                <a:rPr lang="en-AU" sz="1100" dirty="0"/>
                <a:t>Final goods &amp; services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EA6496-14FC-6D43-8F67-276888C1C277}"/>
                </a:ext>
              </a:extLst>
            </p:cNvPr>
            <p:cNvSpPr txBox="1"/>
            <p:nvPr/>
          </p:nvSpPr>
          <p:spPr>
            <a:xfrm>
              <a:off x="3202641" y="2497469"/>
              <a:ext cx="7592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AU"/>
              </a:defPPr>
              <a:lvl1pPr algn="ctr"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defRPr>
              </a:lvl1pPr>
            </a:lstStyle>
            <a:p>
              <a:pPr algn="l"/>
              <a:r>
                <a:rPr lang="en-AU" sz="1100" dirty="0"/>
                <a:t>Factor inputs</a:t>
              </a:r>
            </a:p>
          </p:txBody>
        </p:sp>
        <p:sp>
          <p:nvSpPr>
            <p:cNvPr id="39" name="Circular Arrow 38">
              <a:extLst>
                <a:ext uri="{FF2B5EF4-FFF2-40B4-BE49-F238E27FC236}">
                  <a16:creationId xmlns:a16="http://schemas.microsoft.com/office/drawing/2014/main" id="{6822F9A5-3DA4-EE46-8B15-4D65337660D5}"/>
                </a:ext>
              </a:extLst>
            </p:cNvPr>
            <p:cNvSpPr/>
            <p:nvPr/>
          </p:nvSpPr>
          <p:spPr>
            <a:xfrm rot="10800000" flipH="1">
              <a:off x="2340038" y="4047794"/>
              <a:ext cx="1149211" cy="1149211"/>
            </a:xfrm>
            <a:prstGeom prst="circularArrow">
              <a:avLst>
                <a:gd name="adj1" fmla="val 7794"/>
                <a:gd name="adj2" fmla="val 723825"/>
                <a:gd name="adj3" fmla="val 20425696"/>
                <a:gd name="adj4" fmla="val 11231433"/>
                <a:gd name="adj5" fmla="val 10211"/>
              </a:avLst>
            </a:prstGeom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01600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p3d extrusionH="127000" contourW="12700"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CA73AD-749D-2D4E-B597-A0C042AD93CE}"/>
                </a:ext>
              </a:extLst>
            </p:cNvPr>
            <p:cNvSpPr txBox="1"/>
            <p:nvPr/>
          </p:nvSpPr>
          <p:spPr>
            <a:xfrm>
              <a:off x="2255437" y="5100447"/>
              <a:ext cx="13832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AU"/>
              </a:defPPr>
              <a:lvl1pPr algn="ctr"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defRPr>
              </a:lvl1pPr>
            </a:lstStyle>
            <a:p>
              <a:r>
                <a:rPr lang="en-AU" sz="1100" dirty="0"/>
                <a:t>Intermediate goods and services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E94165D-8D5E-CD49-9A52-7896E207C76C}"/>
                </a:ext>
              </a:extLst>
            </p:cNvPr>
            <p:cNvGrpSpPr/>
            <p:nvPr/>
          </p:nvGrpSpPr>
          <p:grpSpPr>
            <a:xfrm>
              <a:off x="6617528" y="1523531"/>
              <a:ext cx="1682247" cy="785044"/>
              <a:chOff x="6470158" y="1618539"/>
              <a:chExt cx="1819833" cy="849251"/>
            </a:xfrm>
          </p:grpSpPr>
          <p:sp>
            <p:nvSpPr>
              <p:cNvPr id="42" name="Round Same Side Corner Rectangle 41">
                <a:extLst>
                  <a:ext uri="{FF2B5EF4-FFF2-40B4-BE49-F238E27FC236}">
                    <a16:creationId xmlns:a16="http://schemas.microsoft.com/office/drawing/2014/main" id="{49B15442-0D42-0C4A-AF7C-4D10BFEF9983}"/>
                  </a:ext>
                </a:extLst>
              </p:cNvPr>
              <p:cNvSpPr/>
              <p:nvPr/>
            </p:nvSpPr>
            <p:spPr>
              <a:xfrm rot="10800000">
                <a:off x="6470158" y="1621850"/>
                <a:ext cx="1819833" cy="845940"/>
              </a:xfrm>
              <a:prstGeom prst="round2SameRect">
                <a:avLst>
                  <a:gd name="adj1" fmla="val 6793"/>
                  <a:gd name="adj2" fmla="val 12454"/>
                </a:avLst>
              </a:prstGeom>
              <a:gradFill>
                <a:gsLst>
                  <a:gs pos="100000">
                    <a:srgbClr val="869CAE"/>
                  </a:gs>
                  <a:gs pos="0">
                    <a:srgbClr val="869CAE">
                      <a:lumMod val="80000"/>
                    </a:srgbClr>
                  </a:gs>
                </a:gsLst>
                <a:lin ang="5400000" scaled="1"/>
              </a:gradFill>
              <a:ln w="2857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  <a:sp3d extrusionH="127000" contourW="12700">
                <a:extrusionClr>
                  <a:schemeClr val="tx1">
                    <a:lumMod val="65000"/>
                    <a:lumOff val="35000"/>
                  </a:schemeClr>
                </a:extrusionClr>
                <a:contourClr>
                  <a:schemeClr val="tx1">
                    <a:lumMod val="95000"/>
                    <a:lumOff val="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291B023-8B59-6D4C-8742-939D6FEDB0E7}"/>
                  </a:ext>
                </a:extLst>
              </p:cNvPr>
              <p:cNvSpPr/>
              <p:nvPr/>
            </p:nvSpPr>
            <p:spPr>
              <a:xfrm>
                <a:off x="6470158" y="1618539"/>
                <a:ext cx="1819833" cy="432481"/>
              </a:xfrm>
              <a:prstGeom prst="rect">
                <a:avLst/>
              </a:prstGeom>
              <a:solidFill>
                <a:schemeClr val="bg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C3B4B3-BD14-6747-B109-180ED9ED30DC}"/>
                  </a:ext>
                </a:extLst>
              </p:cNvPr>
              <p:cNvSpPr txBox="1"/>
              <p:nvPr/>
            </p:nvSpPr>
            <p:spPr>
              <a:xfrm>
                <a:off x="6506480" y="1888050"/>
                <a:ext cx="17835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Atmosphere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F604BB-79CF-E14A-AAC6-510BF98BF511}"/>
                </a:ext>
              </a:extLst>
            </p:cNvPr>
            <p:cNvSpPr txBox="1"/>
            <p:nvPr/>
          </p:nvSpPr>
          <p:spPr>
            <a:xfrm>
              <a:off x="7595911" y="2476306"/>
              <a:ext cx="7592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AU"/>
              </a:defPPr>
              <a:lvl1pPr algn="ctr"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defRPr>
              </a:lvl1pPr>
            </a:lstStyle>
            <a:p>
              <a:pPr algn="l"/>
              <a:r>
                <a:rPr lang="en-AU" dirty="0"/>
                <a:t>Factor inputs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E6C6C2-E7DE-A54C-ACD8-5A164A38446E}"/>
                </a:ext>
              </a:extLst>
            </p:cNvPr>
            <p:cNvSpPr txBox="1"/>
            <p:nvPr/>
          </p:nvSpPr>
          <p:spPr>
            <a:xfrm>
              <a:off x="5285615" y="5503010"/>
              <a:ext cx="3698752" cy="338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1600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"/>
                </a:prstClr>
              </a:outerShdw>
            </a:effectLst>
            <a:sp3d extrusionH="127000" contourW="12700"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AU"/>
              </a:defPPr>
              <a:lvl1pPr>
                <a:defRPr sz="1400"/>
              </a:lvl1pPr>
            </a:lstStyle>
            <a:p>
              <a:pPr algn="ctr"/>
              <a:r>
                <a:rPr lang="en-AU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Biophysical system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74CD28-5430-FB4F-91BD-FA13CF0BCC1D}"/>
                </a:ext>
              </a:extLst>
            </p:cNvPr>
            <p:cNvSpPr txBox="1"/>
            <p:nvPr/>
          </p:nvSpPr>
          <p:spPr>
            <a:xfrm>
              <a:off x="4306232" y="1468925"/>
              <a:ext cx="15027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AU"/>
              </a:defPPr>
              <a:lvl1pPr algn="ctr"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defRPr>
              </a:lvl1pPr>
            </a:lstStyle>
            <a:p>
              <a:r>
                <a:rPr lang="en-AU" sz="1100"/>
                <a:t>Anthropogenic GHG emissions</a:t>
              </a:r>
              <a:endParaRPr lang="en-AU" sz="11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16CECF7-73B0-0943-B41F-37265A178AB7}"/>
                </a:ext>
              </a:extLst>
            </p:cNvPr>
            <p:cNvGrpSpPr/>
            <p:nvPr/>
          </p:nvGrpSpPr>
          <p:grpSpPr>
            <a:xfrm>
              <a:off x="6617528" y="3363606"/>
              <a:ext cx="1682247" cy="785044"/>
              <a:chOff x="6470158" y="2954879"/>
              <a:chExt cx="1819833" cy="849251"/>
            </a:xfrm>
          </p:grpSpPr>
          <p:sp>
            <p:nvSpPr>
              <p:cNvPr id="49" name="Round Same Side Corner Rectangle 48">
                <a:extLst>
                  <a:ext uri="{FF2B5EF4-FFF2-40B4-BE49-F238E27FC236}">
                    <a16:creationId xmlns:a16="http://schemas.microsoft.com/office/drawing/2014/main" id="{360FADEE-DC6A-6543-9BEE-C3FA478B2AEE}"/>
                  </a:ext>
                </a:extLst>
              </p:cNvPr>
              <p:cNvSpPr/>
              <p:nvPr/>
            </p:nvSpPr>
            <p:spPr>
              <a:xfrm rot="10800000">
                <a:off x="6470158" y="2958190"/>
                <a:ext cx="1819833" cy="845940"/>
              </a:xfrm>
              <a:prstGeom prst="round2SameRect">
                <a:avLst>
                  <a:gd name="adj1" fmla="val 6793"/>
                  <a:gd name="adj2" fmla="val 12454"/>
                </a:avLst>
              </a:prstGeom>
              <a:gradFill>
                <a:gsLst>
                  <a:gs pos="100000">
                    <a:srgbClr val="869CAE"/>
                  </a:gs>
                  <a:gs pos="0">
                    <a:srgbClr val="869CAE">
                      <a:lumMod val="80000"/>
                    </a:srgbClr>
                  </a:gs>
                </a:gsLst>
                <a:lin ang="5400000" scaled="1"/>
              </a:gradFill>
              <a:ln w="2857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  <a:sp3d extrusionH="127000" contourW="12700">
                <a:extrusionClr>
                  <a:schemeClr val="tx1">
                    <a:lumMod val="65000"/>
                    <a:lumOff val="35000"/>
                  </a:schemeClr>
                </a:extrusionClr>
                <a:contourClr>
                  <a:schemeClr val="tx1">
                    <a:lumMod val="95000"/>
                    <a:lumOff val="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B0B5C91-FC37-7942-A691-7754F7BAF50D}"/>
                  </a:ext>
                </a:extLst>
              </p:cNvPr>
              <p:cNvSpPr/>
              <p:nvPr/>
            </p:nvSpPr>
            <p:spPr>
              <a:xfrm>
                <a:off x="6470158" y="2954879"/>
                <a:ext cx="1819833" cy="432481"/>
              </a:xfrm>
              <a:prstGeom prst="rect">
                <a:avLst/>
              </a:prstGeom>
              <a:solidFill>
                <a:schemeClr val="bg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F1DD70-4B97-DF4A-848C-20D63E3FA031}"/>
                  </a:ext>
                </a:extLst>
              </p:cNvPr>
              <p:cNvSpPr txBox="1"/>
              <p:nvPr/>
            </p:nvSpPr>
            <p:spPr>
              <a:xfrm>
                <a:off x="6506480" y="3224390"/>
                <a:ext cx="17835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Land and amenities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0A4495-3E4E-9B42-86D6-43ECFF98C9D4}"/>
                </a:ext>
              </a:extLst>
            </p:cNvPr>
            <p:cNvGrpSpPr/>
            <p:nvPr/>
          </p:nvGrpSpPr>
          <p:grpSpPr>
            <a:xfrm>
              <a:off x="6617528" y="4259277"/>
              <a:ext cx="1682247" cy="785044"/>
              <a:chOff x="6470158" y="4291219"/>
              <a:chExt cx="1819833" cy="849251"/>
            </a:xfrm>
          </p:grpSpPr>
          <p:sp>
            <p:nvSpPr>
              <p:cNvPr id="53" name="Round Same Side Corner Rectangle 52">
                <a:extLst>
                  <a:ext uri="{FF2B5EF4-FFF2-40B4-BE49-F238E27FC236}">
                    <a16:creationId xmlns:a16="http://schemas.microsoft.com/office/drawing/2014/main" id="{1997C5E0-16D8-6D4A-B43D-C1ED44C0E149}"/>
                  </a:ext>
                </a:extLst>
              </p:cNvPr>
              <p:cNvSpPr/>
              <p:nvPr/>
            </p:nvSpPr>
            <p:spPr>
              <a:xfrm rot="10800000">
                <a:off x="6470158" y="4294530"/>
                <a:ext cx="1819833" cy="845940"/>
              </a:xfrm>
              <a:prstGeom prst="round2SameRect">
                <a:avLst>
                  <a:gd name="adj1" fmla="val 6793"/>
                  <a:gd name="adj2" fmla="val 12454"/>
                </a:avLst>
              </a:prstGeom>
              <a:gradFill>
                <a:gsLst>
                  <a:gs pos="100000">
                    <a:srgbClr val="869CAE"/>
                  </a:gs>
                  <a:gs pos="0">
                    <a:srgbClr val="869CAE">
                      <a:lumMod val="80000"/>
                    </a:srgbClr>
                  </a:gs>
                </a:gsLst>
                <a:lin ang="5400000" scaled="1"/>
              </a:gradFill>
              <a:ln w="2857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  <a:sp3d extrusionH="127000" contourW="12700">
                <a:extrusionClr>
                  <a:schemeClr val="tx1">
                    <a:lumMod val="65000"/>
                    <a:lumOff val="35000"/>
                  </a:schemeClr>
                </a:extrusionClr>
                <a:contourClr>
                  <a:schemeClr val="tx1">
                    <a:lumMod val="95000"/>
                    <a:lumOff val="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508B290-32CD-504D-94A9-C9E8FC363AE5}"/>
                  </a:ext>
                </a:extLst>
              </p:cNvPr>
              <p:cNvSpPr/>
              <p:nvPr/>
            </p:nvSpPr>
            <p:spPr>
              <a:xfrm>
                <a:off x="6470158" y="4291219"/>
                <a:ext cx="1819833" cy="432481"/>
              </a:xfrm>
              <a:prstGeom prst="rect">
                <a:avLst/>
              </a:prstGeom>
              <a:solidFill>
                <a:schemeClr val="bg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C82970-5715-DC43-AB73-D1F427CAE128}"/>
                  </a:ext>
                </a:extLst>
              </p:cNvPr>
              <p:cNvSpPr txBox="1"/>
              <p:nvPr/>
            </p:nvSpPr>
            <p:spPr>
              <a:xfrm>
                <a:off x="6506480" y="4344332"/>
                <a:ext cx="178351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Fossil fuels and alternative energy sources</a:t>
                </a:r>
              </a:p>
            </p:txBody>
          </p:sp>
        </p:grp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E4CE2080-C1AE-2C45-80C2-56DE808349E8}"/>
                </a:ext>
              </a:extLst>
            </p:cNvPr>
            <p:cNvCxnSpPr>
              <a:stCxn id="51" idx="1"/>
            </p:cNvCxnSpPr>
            <p:nvPr/>
          </p:nvCxnSpPr>
          <p:spPr>
            <a:xfrm rot="10800000" flipV="1">
              <a:off x="3872808" y="3754994"/>
              <a:ext cx="2778297" cy="29556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B52DB68E-224C-3842-954F-5D593649BA2C}"/>
                </a:ext>
              </a:extLst>
            </p:cNvPr>
            <p:cNvCxnSpPr>
              <a:stCxn id="53" idx="0"/>
            </p:cNvCxnSpPr>
            <p:nvPr/>
          </p:nvCxnSpPr>
          <p:spPr>
            <a:xfrm rot="10800000">
              <a:off x="3872808" y="4275209"/>
              <a:ext cx="2744721" cy="37812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9EC324-6E3D-494E-94AE-486287F5C6E7}"/>
                </a:ext>
              </a:extLst>
            </p:cNvPr>
            <p:cNvSpPr txBox="1"/>
            <p:nvPr/>
          </p:nvSpPr>
          <p:spPr>
            <a:xfrm>
              <a:off x="3938412" y="3295374"/>
              <a:ext cx="13425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AU"/>
              </a:defPPr>
              <a:lvl1pPr algn="ctr"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defRPr>
              </a:lvl1pPr>
            </a:lstStyle>
            <a:p>
              <a:pPr algn="r"/>
              <a:r>
                <a:rPr lang="en-AU" sz="1100" dirty="0"/>
                <a:t>Agricultural endowment &amp; working environment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FFFBE6-6C8C-0041-8416-05A27B697353}"/>
                </a:ext>
              </a:extLst>
            </p:cNvPr>
            <p:cNvSpPr txBox="1"/>
            <p:nvPr/>
          </p:nvSpPr>
          <p:spPr>
            <a:xfrm>
              <a:off x="3788207" y="4269479"/>
              <a:ext cx="14370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AU"/>
              </a:defPPr>
              <a:lvl1pPr algn="ctr"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defRPr>
              </a:lvl1pPr>
            </a:lstStyle>
            <a:p>
              <a:pPr algn="r"/>
              <a:r>
                <a:rPr lang="en-AU" sz="1100" dirty="0"/>
                <a:t>Heating, power, mobility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6F57C2A-84D7-1247-9C41-5C54461B2855}"/>
                </a:ext>
              </a:extLst>
            </p:cNvPr>
            <p:cNvCxnSpPr>
              <a:stCxn id="21" idx="2"/>
              <a:endCxn id="42" idx="0"/>
            </p:cNvCxnSpPr>
            <p:nvPr/>
          </p:nvCxnSpPr>
          <p:spPr>
            <a:xfrm flipV="1">
              <a:off x="3788207" y="1917583"/>
              <a:ext cx="2829321" cy="153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233">
              <a:extLst>
                <a:ext uri="{FF2B5EF4-FFF2-40B4-BE49-F238E27FC236}">
                  <a16:creationId xmlns:a16="http://schemas.microsoft.com/office/drawing/2014/main" id="{38D269FA-4643-0B4A-BDB0-5E09CC4D10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07758" y="2753337"/>
              <a:ext cx="593725" cy="409575"/>
              <a:chOff x="2367" y="4650"/>
              <a:chExt cx="374" cy="258"/>
            </a:xfrm>
            <a:solidFill>
              <a:schemeClr val="bg1"/>
            </a:solidFill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grpSpPr>
          <p:sp>
            <p:nvSpPr>
              <p:cNvPr id="62" name="Freeform 234">
                <a:extLst>
                  <a:ext uri="{FF2B5EF4-FFF2-40B4-BE49-F238E27FC236}">
                    <a16:creationId xmlns:a16="http://schemas.microsoft.com/office/drawing/2014/main" id="{FC1BE983-8FF2-764F-A1C4-A6857A6F4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" y="4795"/>
                <a:ext cx="131" cy="113"/>
              </a:xfrm>
              <a:custGeom>
                <a:avLst/>
                <a:gdLst>
                  <a:gd name="T0" fmla="*/ 0 w 788"/>
                  <a:gd name="T1" fmla="*/ 0 h 681"/>
                  <a:gd name="T2" fmla="*/ 0 w 788"/>
                  <a:gd name="T3" fmla="*/ 681 h 681"/>
                  <a:gd name="T4" fmla="*/ 137 w 788"/>
                  <a:gd name="T5" fmla="*/ 681 h 681"/>
                  <a:gd name="T6" fmla="*/ 137 w 788"/>
                  <a:gd name="T7" fmla="*/ 88 h 681"/>
                  <a:gd name="T8" fmla="*/ 228 w 788"/>
                  <a:gd name="T9" fmla="*/ 88 h 681"/>
                  <a:gd name="T10" fmla="*/ 228 w 788"/>
                  <a:gd name="T11" fmla="*/ 681 h 681"/>
                  <a:gd name="T12" fmla="*/ 340 w 788"/>
                  <a:gd name="T13" fmla="*/ 681 h 681"/>
                  <a:gd name="T14" fmla="*/ 340 w 788"/>
                  <a:gd name="T15" fmla="*/ 88 h 681"/>
                  <a:gd name="T16" fmla="*/ 432 w 788"/>
                  <a:gd name="T17" fmla="*/ 88 h 681"/>
                  <a:gd name="T18" fmla="*/ 432 w 788"/>
                  <a:gd name="T19" fmla="*/ 681 h 681"/>
                  <a:gd name="T20" fmla="*/ 548 w 788"/>
                  <a:gd name="T21" fmla="*/ 681 h 681"/>
                  <a:gd name="T22" fmla="*/ 548 w 788"/>
                  <a:gd name="T23" fmla="*/ 88 h 681"/>
                  <a:gd name="T24" fmla="*/ 640 w 788"/>
                  <a:gd name="T25" fmla="*/ 88 h 681"/>
                  <a:gd name="T26" fmla="*/ 640 w 788"/>
                  <a:gd name="T27" fmla="*/ 681 h 681"/>
                  <a:gd name="T28" fmla="*/ 788 w 788"/>
                  <a:gd name="T29" fmla="*/ 681 h 681"/>
                  <a:gd name="T30" fmla="*/ 788 w 788"/>
                  <a:gd name="T31" fmla="*/ 0 h 681"/>
                  <a:gd name="T32" fmla="*/ 0 w 788"/>
                  <a:gd name="T33" fmla="*/ 0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8" h="681">
                    <a:moveTo>
                      <a:pt x="0" y="0"/>
                    </a:moveTo>
                    <a:lnTo>
                      <a:pt x="0" y="681"/>
                    </a:lnTo>
                    <a:lnTo>
                      <a:pt x="137" y="681"/>
                    </a:lnTo>
                    <a:lnTo>
                      <a:pt x="137" y="88"/>
                    </a:lnTo>
                    <a:lnTo>
                      <a:pt x="228" y="88"/>
                    </a:lnTo>
                    <a:lnTo>
                      <a:pt x="228" y="681"/>
                    </a:lnTo>
                    <a:lnTo>
                      <a:pt x="340" y="681"/>
                    </a:lnTo>
                    <a:lnTo>
                      <a:pt x="340" y="88"/>
                    </a:lnTo>
                    <a:lnTo>
                      <a:pt x="432" y="88"/>
                    </a:lnTo>
                    <a:lnTo>
                      <a:pt x="432" y="681"/>
                    </a:lnTo>
                    <a:lnTo>
                      <a:pt x="548" y="681"/>
                    </a:lnTo>
                    <a:lnTo>
                      <a:pt x="548" y="88"/>
                    </a:lnTo>
                    <a:lnTo>
                      <a:pt x="640" y="88"/>
                    </a:lnTo>
                    <a:lnTo>
                      <a:pt x="640" y="681"/>
                    </a:lnTo>
                    <a:lnTo>
                      <a:pt x="788" y="681"/>
                    </a:lnTo>
                    <a:lnTo>
                      <a:pt x="78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35">
                <a:extLst>
                  <a:ext uri="{FF2B5EF4-FFF2-40B4-BE49-F238E27FC236}">
                    <a16:creationId xmlns:a16="http://schemas.microsoft.com/office/drawing/2014/main" id="{9DAFCA2E-2284-4442-996E-C779B57149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7" y="4740"/>
                <a:ext cx="374" cy="145"/>
              </a:xfrm>
              <a:custGeom>
                <a:avLst/>
                <a:gdLst>
                  <a:gd name="T0" fmla="*/ 0 w 2243"/>
                  <a:gd name="T1" fmla="*/ 867 h 867"/>
                  <a:gd name="T2" fmla="*/ 654 w 2243"/>
                  <a:gd name="T3" fmla="*/ 867 h 867"/>
                  <a:gd name="T4" fmla="*/ 654 w 2243"/>
                  <a:gd name="T5" fmla="*/ 322 h 867"/>
                  <a:gd name="T6" fmla="*/ 910 w 2243"/>
                  <a:gd name="T7" fmla="*/ 0 h 867"/>
                  <a:gd name="T8" fmla="*/ 0 w 2243"/>
                  <a:gd name="T9" fmla="*/ 0 h 867"/>
                  <a:gd name="T10" fmla="*/ 0 w 2243"/>
                  <a:gd name="T11" fmla="*/ 867 h 867"/>
                  <a:gd name="T12" fmla="*/ 320 w 2243"/>
                  <a:gd name="T13" fmla="*/ 775 h 867"/>
                  <a:gd name="T14" fmla="*/ 183 w 2243"/>
                  <a:gd name="T15" fmla="*/ 775 h 867"/>
                  <a:gd name="T16" fmla="*/ 183 w 2243"/>
                  <a:gd name="T17" fmla="*/ 594 h 867"/>
                  <a:gd name="T18" fmla="*/ 320 w 2243"/>
                  <a:gd name="T19" fmla="*/ 594 h 867"/>
                  <a:gd name="T20" fmla="*/ 320 w 2243"/>
                  <a:gd name="T21" fmla="*/ 775 h 867"/>
                  <a:gd name="T22" fmla="*/ 320 w 2243"/>
                  <a:gd name="T23" fmla="*/ 549 h 867"/>
                  <a:gd name="T24" fmla="*/ 183 w 2243"/>
                  <a:gd name="T25" fmla="*/ 549 h 867"/>
                  <a:gd name="T26" fmla="*/ 183 w 2243"/>
                  <a:gd name="T27" fmla="*/ 365 h 867"/>
                  <a:gd name="T28" fmla="*/ 320 w 2243"/>
                  <a:gd name="T29" fmla="*/ 365 h 867"/>
                  <a:gd name="T30" fmla="*/ 320 w 2243"/>
                  <a:gd name="T31" fmla="*/ 549 h 867"/>
                  <a:gd name="T32" fmla="*/ 503 w 2243"/>
                  <a:gd name="T33" fmla="*/ 775 h 867"/>
                  <a:gd name="T34" fmla="*/ 366 w 2243"/>
                  <a:gd name="T35" fmla="*/ 775 h 867"/>
                  <a:gd name="T36" fmla="*/ 366 w 2243"/>
                  <a:gd name="T37" fmla="*/ 594 h 867"/>
                  <a:gd name="T38" fmla="*/ 503 w 2243"/>
                  <a:gd name="T39" fmla="*/ 594 h 867"/>
                  <a:gd name="T40" fmla="*/ 503 w 2243"/>
                  <a:gd name="T41" fmla="*/ 775 h 867"/>
                  <a:gd name="T42" fmla="*/ 503 w 2243"/>
                  <a:gd name="T43" fmla="*/ 549 h 867"/>
                  <a:gd name="T44" fmla="*/ 366 w 2243"/>
                  <a:gd name="T45" fmla="*/ 549 h 867"/>
                  <a:gd name="T46" fmla="*/ 366 w 2243"/>
                  <a:gd name="T47" fmla="*/ 365 h 867"/>
                  <a:gd name="T48" fmla="*/ 503 w 2243"/>
                  <a:gd name="T49" fmla="*/ 365 h 867"/>
                  <a:gd name="T50" fmla="*/ 503 w 2243"/>
                  <a:gd name="T51" fmla="*/ 549 h 867"/>
                  <a:gd name="T52" fmla="*/ 183 w 2243"/>
                  <a:gd name="T53" fmla="*/ 94 h 867"/>
                  <a:gd name="T54" fmla="*/ 504 w 2243"/>
                  <a:gd name="T55" fmla="*/ 94 h 867"/>
                  <a:gd name="T56" fmla="*/ 504 w 2243"/>
                  <a:gd name="T57" fmla="*/ 234 h 867"/>
                  <a:gd name="T58" fmla="*/ 183 w 2243"/>
                  <a:gd name="T59" fmla="*/ 234 h 867"/>
                  <a:gd name="T60" fmla="*/ 183 w 2243"/>
                  <a:gd name="T61" fmla="*/ 94 h 867"/>
                  <a:gd name="T62" fmla="*/ 1335 w 2243"/>
                  <a:gd name="T63" fmla="*/ 0 h 867"/>
                  <a:gd name="T64" fmla="*/ 1592 w 2243"/>
                  <a:gd name="T65" fmla="*/ 322 h 867"/>
                  <a:gd name="T66" fmla="*/ 1590 w 2243"/>
                  <a:gd name="T67" fmla="*/ 322 h 867"/>
                  <a:gd name="T68" fmla="*/ 1590 w 2243"/>
                  <a:gd name="T69" fmla="*/ 867 h 867"/>
                  <a:gd name="T70" fmla="*/ 2243 w 2243"/>
                  <a:gd name="T71" fmla="*/ 867 h 867"/>
                  <a:gd name="T72" fmla="*/ 2243 w 2243"/>
                  <a:gd name="T73" fmla="*/ 0 h 867"/>
                  <a:gd name="T74" fmla="*/ 1335 w 2243"/>
                  <a:gd name="T75" fmla="*/ 0 h 867"/>
                  <a:gd name="T76" fmla="*/ 1873 w 2243"/>
                  <a:gd name="T77" fmla="*/ 776 h 867"/>
                  <a:gd name="T78" fmla="*/ 1736 w 2243"/>
                  <a:gd name="T79" fmla="*/ 776 h 867"/>
                  <a:gd name="T80" fmla="*/ 1736 w 2243"/>
                  <a:gd name="T81" fmla="*/ 594 h 867"/>
                  <a:gd name="T82" fmla="*/ 1873 w 2243"/>
                  <a:gd name="T83" fmla="*/ 594 h 867"/>
                  <a:gd name="T84" fmla="*/ 1873 w 2243"/>
                  <a:gd name="T85" fmla="*/ 776 h 867"/>
                  <a:gd name="T86" fmla="*/ 1873 w 2243"/>
                  <a:gd name="T87" fmla="*/ 549 h 867"/>
                  <a:gd name="T88" fmla="*/ 1736 w 2243"/>
                  <a:gd name="T89" fmla="*/ 549 h 867"/>
                  <a:gd name="T90" fmla="*/ 1736 w 2243"/>
                  <a:gd name="T91" fmla="*/ 366 h 867"/>
                  <a:gd name="T92" fmla="*/ 1873 w 2243"/>
                  <a:gd name="T93" fmla="*/ 366 h 867"/>
                  <a:gd name="T94" fmla="*/ 1873 w 2243"/>
                  <a:gd name="T95" fmla="*/ 549 h 867"/>
                  <a:gd name="T96" fmla="*/ 2056 w 2243"/>
                  <a:gd name="T97" fmla="*/ 776 h 867"/>
                  <a:gd name="T98" fmla="*/ 1919 w 2243"/>
                  <a:gd name="T99" fmla="*/ 776 h 867"/>
                  <a:gd name="T100" fmla="*/ 1919 w 2243"/>
                  <a:gd name="T101" fmla="*/ 594 h 867"/>
                  <a:gd name="T102" fmla="*/ 2056 w 2243"/>
                  <a:gd name="T103" fmla="*/ 594 h 867"/>
                  <a:gd name="T104" fmla="*/ 2056 w 2243"/>
                  <a:gd name="T105" fmla="*/ 776 h 867"/>
                  <a:gd name="T106" fmla="*/ 2056 w 2243"/>
                  <a:gd name="T107" fmla="*/ 549 h 867"/>
                  <a:gd name="T108" fmla="*/ 1919 w 2243"/>
                  <a:gd name="T109" fmla="*/ 549 h 867"/>
                  <a:gd name="T110" fmla="*/ 1919 w 2243"/>
                  <a:gd name="T111" fmla="*/ 366 h 867"/>
                  <a:gd name="T112" fmla="*/ 2056 w 2243"/>
                  <a:gd name="T113" fmla="*/ 366 h 867"/>
                  <a:gd name="T114" fmla="*/ 2056 w 2243"/>
                  <a:gd name="T115" fmla="*/ 549 h 867"/>
                  <a:gd name="T116" fmla="*/ 2057 w 2243"/>
                  <a:gd name="T117" fmla="*/ 234 h 867"/>
                  <a:gd name="T118" fmla="*/ 1736 w 2243"/>
                  <a:gd name="T119" fmla="*/ 234 h 867"/>
                  <a:gd name="T120" fmla="*/ 1736 w 2243"/>
                  <a:gd name="T121" fmla="*/ 94 h 867"/>
                  <a:gd name="T122" fmla="*/ 2057 w 2243"/>
                  <a:gd name="T123" fmla="*/ 94 h 867"/>
                  <a:gd name="T124" fmla="*/ 2057 w 2243"/>
                  <a:gd name="T125" fmla="*/ 234 h 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43" h="867">
                    <a:moveTo>
                      <a:pt x="0" y="867"/>
                    </a:moveTo>
                    <a:lnTo>
                      <a:pt x="654" y="867"/>
                    </a:lnTo>
                    <a:lnTo>
                      <a:pt x="654" y="322"/>
                    </a:lnTo>
                    <a:lnTo>
                      <a:pt x="910" y="0"/>
                    </a:lnTo>
                    <a:lnTo>
                      <a:pt x="0" y="0"/>
                    </a:lnTo>
                    <a:lnTo>
                      <a:pt x="0" y="867"/>
                    </a:lnTo>
                    <a:close/>
                    <a:moveTo>
                      <a:pt x="320" y="775"/>
                    </a:moveTo>
                    <a:lnTo>
                      <a:pt x="183" y="775"/>
                    </a:lnTo>
                    <a:lnTo>
                      <a:pt x="183" y="594"/>
                    </a:lnTo>
                    <a:lnTo>
                      <a:pt x="320" y="594"/>
                    </a:lnTo>
                    <a:lnTo>
                      <a:pt x="320" y="775"/>
                    </a:lnTo>
                    <a:close/>
                    <a:moveTo>
                      <a:pt x="320" y="549"/>
                    </a:moveTo>
                    <a:lnTo>
                      <a:pt x="183" y="549"/>
                    </a:lnTo>
                    <a:lnTo>
                      <a:pt x="183" y="365"/>
                    </a:lnTo>
                    <a:lnTo>
                      <a:pt x="320" y="365"/>
                    </a:lnTo>
                    <a:lnTo>
                      <a:pt x="320" y="549"/>
                    </a:lnTo>
                    <a:close/>
                    <a:moveTo>
                      <a:pt x="503" y="775"/>
                    </a:moveTo>
                    <a:lnTo>
                      <a:pt x="366" y="775"/>
                    </a:lnTo>
                    <a:lnTo>
                      <a:pt x="366" y="594"/>
                    </a:lnTo>
                    <a:lnTo>
                      <a:pt x="503" y="594"/>
                    </a:lnTo>
                    <a:lnTo>
                      <a:pt x="503" y="775"/>
                    </a:lnTo>
                    <a:close/>
                    <a:moveTo>
                      <a:pt x="503" y="549"/>
                    </a:moveTo>
                    <a:lnTo>
                      <a:pt x="366" y="549"/>
                    </a:lnTo>
                    <a:lnTo>
                      <a:pt x="366" y="365"/>
                    </a:lnTo>
                    <a:lnTo>
                      <a:pt x="503" y="365"/>
                    </a:lnTo>
                    <a:lnTo>
                      <a:pt x="503" y="549"/>
                    </a:lnTo>
                    <a:close/>
                    <a:moveTo>
                      <a:pt x="183" y="94"/>
                    </a:moveTo>
                    <a:lnTo>
                      <a:pt x="504" y="94"/>
                    </a:lnTo>
                    <a:lnTo>
                      <a:pt x="504" y="234"/>
                    </a:lnTo>
                    <a:lnTo>
                      <a:pt x="183" y="234"/>
                    </a:lnTo>
                    <a:lnTo>
                      <a:pt x="183" y="94"/>
                    </a:lnTo>
                    <a:close/>
                    <a:moveTo>
                      <a:pt x="1335" y="0"/>
                    </a:moveTo>
                    <a:lnTo>
                      <a:pt x="1592" y="322"/>
                    </a:lnTo>
                    <a:lnTo>
                      <a:pt x="1590" y="322"/>
                    </a:lnTo>
                    <a:lnTo>
                      <a:pt x="1590" y="867"/>
                    </a:lnTo>
                    <a:lnTo>
                      <a:pt x="2243" y="867"/>
                    </a:lnTo>
                    <a:lnTo>
                      <a:pt x="2243" y="0"/>
                    </a:lnTo>
                    <a:lnTo>
                      <a:pt x="1335" y="0"/>
                    </a:lnTo>
                    <a:close/>
                    <a:moveTo>
                      <a:pt x="1873" y="776"/>
                    </a:moveTo>
                    <a:lnTo>
                      <a:pt x="1736" y="776"/>
                    </a:lnTo>
                    <a:lnTo>
                      <a:pt x="1736" y="594"/>
                    </a:lnTo>
                    <a:lnTo>
                      <a:pt x="1873" y="594"/>
                    </a:lnTo>
                    <a:lnTo>
                      <a:pt x="1873" y="776"/>
                    </a:lnTo>
                    <a:close/>
                    <a:moveTo>
                      <a:pt x="1873" y="549"/>
                    </a:moveTo>
                    <a:lnTo>
                      <a:pt x="1736" y="549"/>
                    </a:lnTo>
                    <a:lnTo>
                      <a:pt x="1736" y="366"/>
                    </a:lnTo>
                    <a:lnTo>
                      <a:pt x="1873" y="366"/>
                    </a:lnTo>
                    <a:lnTo>
                      <a:pt x="1873" y="549"/>
                    </a:lnTo>
                    <a:close/>
                    <a:moveTo>
                      <a:pt x="2056" y="776"/>
                    </a:moveTo>
                    <a:lnTo>
                      <a:pt x="1919" y="776"/>
                    </a:lnTo>
                    <a:lnTo>
                      <a:pt x="1919" y="594"/>
                    </a:lnTo>
                    <a:lnTo>
                      <a:pt x="2056" y="594"/>
                    </a:lnTo>
                    <a:lnTo>
                      <a:pt x="2056" y="776"/>
                    </a:lnTo>
                    <a:close/>
                    <a:moveTo>
                      <a:pt x="2056" y="549"/>
                    </a:moveTo>
                    <a:lnTo>
                      <a:pt x="1919" y="549"/>
                    </a:lnTo>
                    <a:lnTo>
                      <a:pt x="1919" y="366"/>
                    </a:lnTo>
                    <a:lnTo>
                      <a:pt x="2056" y="366"/>
                    </a:lnTo>
                    <a:lnTo>
                      <a:pt x="2056" y="549"/>
                    </a:lnTo>
                    <a:close/>
                    <a:moveTo>
                      <a:pt x="2057" y="234"/>
                    </a:moveTo>
                    <a:lnTo>
                      <a:pt x="1736" y="234"/>
                    </a:lnTo>
                    <a:lnTo>
                      <a:pt x="1736" y="94"/>
                    </a:lnTo>
                    <a:lnTo>
                      <a:pt x="2057" y="94"/>
                    </a:lnTo>
                    <a:lnTo>
                      <a:pt x="2057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36">
                <a:extLst>
                  <a:ext uri="{FF2B5EF4-FFF2-40B4-BE49-F238E27FC236}">
                    <a16:creationId xmlns:a16="http://schemas.microsoft.com/office/drawing/2014/main" id="{2003E720-EA67-4E40-AB8B-ABBCA0F9B8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7" y="4657"/>
                <a:ext cx="373" cy="76"/>
              </a:xfrm>
              <a:custGeom>
                <a:avLst/>
                <a:gdLst>
                  <a:gd name="T0" fmla="*/ 1873 w 2238"/>
                  <a:gd name="T1" fmla="*/ 0 h 457"/>
                  <a:gd name="T2" fmla="*/ 365 w 2238"/>
                  <a:gd name="T3" fmla="*/ 0 h 457"/>
                  <a:gd name="T4" fmla="*/ 0 w 2238"/>
                  <a:gd name="T5" fmla="*/ 457 h 457"/>
                  <a:gd name="T6" fmla="*/ 947 w 2238"/>
                  <a:gd name="T7" fmla="*/ 457 h 457"/>
                  <a:gd name="T8" fmla="*/ 1123 w 2238"/>
                  <a:gd name="T9" fmla="*/ 233 h 457"/>
                  <a:gd name="T10" fmla="*/ 1301 w 2238"/>
                  <a:gd name="T11" fmla="*/ 457 h 457"/>
                  <a:gd name="T12" fmla="*/ 2238 w 2238"/>
                  <a:gd name="T13" fmla="*/ 457 h 457"/>
                  <a:gd name="T14" fmla="*/ 1873 w 2238"/>
                  <a:gd name="T15" fmla="*/ 0 h 457"/>
                  <a:gd name="T16" fmla="*/ 596 w 2238"/>
                  <a:gd name="T17" fmla="*/ 277 h 457"/>
                  <a:gd name="T18" fmla="*/ 413 w 2238"/>
                  <a:gd name="T19" fmla="*/ 277 h 457"/>
                  <a:gd name="T20" fmla="*/ 413 w 2238"/>
                  <a:gd name="T21" fmla="*/ 185 h 457"/>
                  <a:gd name="T22" fmla="*/ 457 w 2238"/>
                  <a:gd name="T23" fmla="*/ 185 h 457"/>
                  <a:gd name="T24" fmla="*/ 457 w 2238"/>
                  <a:gd name="T25" fmla="*/ 137 h 457"/>
                  <a:gd name="T26" fmla="*/ 553 w 2238"/>
                  <a:gd name="T27" fmla="*/ 137 h 457"/>
                  <a:gd name="T28" fmla="*/ 553 w 2238"/>
                  <a:gd name="T29" fmla="*/ 185 h 457"/>
                  <a:gd name="T30" fmla="*/ 596 w 2238"/>
                  <a:gd name="T31" fmla="*/ 185 h 457"/>
                  <a:gd name="T32" fmla="*/ 596 w 2238"/>
                  <a:gd name="T33" fmla="*/ 277 h 457"/>
                  <a:gd name="T34" fmla="*/ 1829 w 2238"/>
                  <a:gd name="T35" fmla="*/ 277 h 457"/>
                  <a:gd name="T36" fmla="*/ 1647 w 2238"/>
                  <a:gd name="T37" fmla="*/ 277 h 457"/>
                  <a:gd name="T38" fmla="*/ 1647 w 2238"/>
                  <a:gd name="T39" fmla="*/ 185 h 457"/>
                  <a:gd name="T40" fmla="*/ 1690 w 2238"/>
                  <a:gd name="T41" fmla="*/ 185 h 457"/>
                  <a:gd name="T42" fmla="*/ 1690 w 2238"/>
                  <a:gd name="T43" fmla="*/ 137 h 457"/>
                  <a:gd name="T44" fmla="*/ 1786 w 2238"/>
                  <a:gd name="T45" fmla="*/ 137 h 457"/>
                  <a:gd name="T46" fmla="*/ 1786 w 2238"/>
                  <a:gd name="T47" fmla="*/ 185 h 457"/>
                  <a:gd name="T48" fmla="*/ 1829 w 2238"/>
                  <a:gd name="T49" fmla="*/ 185 h 457"/>
                  <a:gd name="T50" fmla="*/ 1829 w 2238"/>
                  <a:gd name="T51" fmla="*/ 277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38" h="457">
                    <a:moveTo>
                      <a:pt x="1873" y="0"/>
                    </a:moveTo>
                    <a:lnTo>
                      <a:pt x="365" y="0"/>
                    </a:lnTo>
                    <a:lnTo>
                      <a:pt x="0" y="457"/>
                    </a:lnTo>
                    <a:lnTo>
                      <a:pt x="947" y="457"/>
                    </a:lnTo>
                    <a:lnTo>
                      <a:pt x="1123" y="233"/>
                    </a:lnTo>
                    <a:lnTo>
                      <a:pt x="1301" y="457"/>
                    </a:lnTo>
                    <a:lnTo>
                      <a:pt x="2238" y="457"/>
                    </a:lnTo>
                    <a:lnTo>
                      <a:pt x="1873" y="0"/>
                    </a:lnTo>
                    <a:close/>
                    <a:moveTo>
                      <a:pt x="596" y="277"/>
                    </a:moveTo>
                    <a:lnTo>
                      <a:pt x="413" y="277"/>
                    </a:lnTo>
                    <a:lnTo>
                      <a:pt x="413" y="185"/>
                    </a:lnTo>
                    <a:lnTo>
                      <a:pt x="457" y="185"/>
                    </a:lnTo>
                    <a:lnTo>
                      <a:pt x="457" y="137"/>
                    </a:lnTo>
                    <a:lnTo>
                      <a:pt x="553" y="137"/>
                    </a:lnTo>
                    <a:lnTo>
                      <a:pt x="553" y="185"/>
                    </a:lnTo>
                    <a:lnTo>
                      <a:pt x="596" y="185"/>
                    </a:lnTo>
                    <a:lnTo>
                      <a:pt x="596" y="277"/>
                    </a:lnTo>
                    <a:close/>
                    <a:moveTo>
                      <a:pt x="1829" y="277"/>
                    </a:moveTo>
                    <a:lnTo>
                      <a:pt x="1647" y="277"/>
                    </a:lnTo>
                    <a:lnTo>
                      <a:pt x="1647" y="185"/>
                    </a:lnTo>
                    <a:lnTo>
                      <a:pt x="1690" y="185"/>
                    </a:lnTo>
                    <a:lnTo>
                      <a:pt x="1690" y="137"/>
                    </a:lnTo>
                    <a:lnTo>
                      <a:pt x="1786" y="137"/>
                    </a:lnTo>
                    <a:lnTo>
                      <a:pt x="1786" y="185"/>
                    </a:lnTo>
                    <a:lnTo>
                      <a:pt x="1829" y="185"/>
                    </a:lnTo>
                    <a:lnTo>
                      <a:pt x="1829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237">
                <a:extLst>
                  <a:ext uri="{FF2B5EF4-FFF2-40B4-BE49-F238E27FC236}">
                    <a16:creationId xmlns:a16="http://schemas.microsoft.com/office/drawing/2014/main" id="{4B1EA1E3-43F5-5043-B286-5D3615673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3" y="4650"/>
                <a:ext cx="16" cy="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238">
                <a:extLst>
                  <a:ext uri="{FF2B5EF4-FFF2-40B4-BE49-F238E27FC236}">
                    <a16:creationId xmlns:a16="http://schemas.microsoft.com/office/drawing/2014/main" id="{039FE8D8-BBC3-134C-A1AF-71B025BEC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4650"/>
                <a:ext cx="15" cy="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39">
                <a:extLst>
                  <a:ext uri="{FF2B5EF4-FFF2-40B4-BE49-F238E27FC236}">
                    <a16:creationId xmlns:a16="http://schemas.microsoft.com/office/drawing/2014/main" id="{64BB4F46-E97A-1246-85A2-74B74D295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4" y="4710"/>
                <a:ext cx="121" cy="76"/>
              </a:xfrm>
              <a:custGeom>
                <a:avLst/>
                <a:gdLst>
                  <a:gd name="T0" fmla="*/ 362 w 725"/>
                  <a:gd name="T1" fmla="*/ 0 h 458"/>
                  <a:gd name="T2" fmla="*/ 354 w 725"/>
                  <a:gd name="T3" fmla="*/ 0 h 458"/>
                  <a:gd name="T4" fmla="*/ 0 w 725"/>
                  <a:gd name="T5" fmla="*/ 458 h 458"/>
                  <a:gd name="T6" fmla="*/ 725 w 725"/>
                  <a:gd name="T7" fmla="*/ 458 h 458"/>
                  <a:gd name="T8" fmla="*/ 362 w 725"/>
                  <a:gd name="T9" fmla="*/ 0 h 458"/>
                  <a:gd name="T10" fmla="*/ 360 w 725"/>
                  <a:gd name="T11" fmla="*/ 368 h 458"/>
                  <a:gd name="T12" fmla="*/ 360 w 725"/>
                  <a:gd name="T13" fmla="*/ 368 h 458"/>
                  <a:gd name="T14" fmla="*/ 353 w 725"/>
                  <a:gd name="T15" fmla="*/ 368 h 458"/>
                  <a:gd name="T16" fmla="*/ 347 w 725"/>
                  <a:gd name="T17" fmla="*/ 367 h 458"/>
                  <a:gd name="T18" fmla="*/ 335 w 725"/>
                  <a:gd name="T19" fmla="*/ 364 h 458"/>
                  <a:gd name="T20" fmla="*/ 323 w 725"/>
                  <a:gd name="T21" fmla="*/ 357 h 458"/>
                  <a:gd name="T22" fmla="*/ 313 w 725"/>
                  <a:gd name="T23" fmla="*/ 349 h 458"/>
                  <a:gd name="T24" fmla="*/ 305 w 725"/>
                  <a:gd name="T25" fmla="*/ 340 h 458"/>
                  <a:gd name="T26" fmla="*/ 299 w 725"/>
                  <a:gd name="T27" fmla="*/ 328 h 458"/>
                  <a:gd name="T28" fmla="*/ 296 w 725"/>
                  <a:gd name="T29" fmla="*/ 316 h 458"/>
                  <a:gd name="T30" fmla="*/ 295 w 725"/>
                  <a:gd name="T31" fmla="*/ 309 h 458"/>
                  <a:gd name="T32" fmla="*/ 293 w 725"/>
                  <a:gd name="T33" fmla="*/ 302 h 458"/>
                  <a:gd name="T34" fmla="*/ 293 w 725"/>
                  <a:gd name="T35" fmla="*/ 302 h 458"/>
                  <a:gd name="T36" fmla="*/ 295 w 725"/>
                  <a:gd name="T37" fmla="*/ 295 h 458"/>
                  <a:gd name="T38" fmla="*/ 296 w 725"/>
                  <a:gd name="T39" fmla="*/ 290 h 458"/>
                  <a:gd name="T40" fmla="*/ 299 w 725"/>
                  <a:gd name="T41" fmla="*/ 277 h 458"/>
                  <a:gd name="T42" fmla="*/ 305 w 725"/>
                  <a:gd name="T43" fmla="*/ 266 h 458"/>
                  <a:gd name="T44" fmla="*/ 313 w 725"/>
                  <a:gd name="T45" fmla="*/ 256 h 458"/>
                  <a:gd name="T46" fmla="*/ 323 w 725"/>
                  <a:gd name="T47" fmla="*/ 248 h 458"/>
                  <a:gd name="T48" fmla="*/ 335 w 725"/>
                  <a:gd name="T49" fmla="*/ 242 h 458"/>
                  <a:gd name="T50" fmla="*/ 347 w 725"/>
                  <a:gd name="T51" fmla="*/ 239 h 458"/>
                  <a:gd name="T52" fmla="*/ 353 w 725"/>
                  <a:gd name="T53" fmla="*/ 237 h 458"/>
                  <a:gd name="T54" fmla="*/ 360 w 725"/>
                  <a:gd name="T55" fmla="*/ 236 h 458"/>
                  <a:gd name="T56" fmla="*/ 360 w 725"/>
                  <a:gd name="T57" fmla="*/ 236 h 458"/>
                  <a:gd name="T58" fmla="*/ 367 w 725"/>
                  <a:gd name="T59" fmla="*/ 237 h 458"/>
                  <a:gd name="T60" fmla="*/ 373 w 725"/>
                  <a:gd name="T61" fmla="*/ 239 h 458"/>
                  <a:gd name="T62" fmla="*/ 386 w 725"/>
                  <a:gd name="T63" fmla="*/ 242 h 458"/>
                  <a:gd name="T64" fmla="*/ 397 w 725"/>
                  <a:gd name="T65" fmla="*/ 248 h 458"/>
                  <a:gd name="T66" fmla="*/ 407 w 725"/>
                  <a:gd name="T67" fmla="*/ 256 h 458"/>
                  <a:gd name="T68" fmla="*/ 415 w 725"/>
                  <a:gd name="T69" fmla="*/ 266 h 458"/>
                  <a:gd name="T70" fmla="*/ 421 w 725"/>
                  <a:gd name="T71" fmla="*/ 277 h 458"/>
                  <a:gd name="T72" fmla="*/ 425 w 725"/>
                  <a:gd name="T73" fmla="*/ 290 h 458"/>
                  <a:gd name="T74" fmla="*/ 426 w 725"/>
                  <a:gd name="T75" fmla="*/ 295 h 458"/>
                  <a:gd name="T76" fmla="*/ 426 w 725"/>
                  <a:gd name="T77" fmla="*/ 302 h 458"/>
                  <a:gd name="T78" fmla="*/ 426 w 725"/>
                  <a:gd name="T79" fmla="*/ 302 h 458"/>
                  <a:gd name="T80" fmla="*/ 426 w 725"/>
                  <a:gd name="T81" fmla="*/ 309 h 458"/>
                  <a:gd name="T82" fmla="*/ 425 w 725"/>
                  <a:gd name="T83" fmla="*/ 316 h 458"/>
                  <a:gd name="T84" fmla="*/ 421 w 725"/>
                  <a:gd name="T85" fmla="*/ 328 h 458"/>
                  <a:gd name="T86" fmla="*/ 415 w 725"/>
                  <a:gd name="T87" fmla="*/ 340 h 458"/>
                  <a:gd name="T88" fmla="*/ 407 w 725"/>
                  <a:gd name="T89" fmla="*/ 349 h 458"/>
                  <a:gd name="T90" fmla="*/ 397 w 725"/>
                  <a:gd name="T91" fmla="*/ 357 h 458"/>
                  <a:gd name="T92" fmla="*/ 386 w 725"/>
                  <a:gd name="T93" fmla="*/ 364 h 458"/>
                  <a:gd name="T94" fmla="*/ 373 w 725"/>
                  <a:gd name="T95" fmla="*/ 367 h 458"/>
                  <a:gd name="T96" fmla="*/ 367 w 725"/>
                  <a:gd name="T97" fmla="*/ 368 h 458"/>
                  <a:gd name="T98" fmla="*/ 360 w 725"/>
                  <a:gd name="T99" fmla="*/ 368 h 458"/>
                  <a:gd name="T100" fmla="*/ 360 w 725"/>
                  <a:gd name="T101" fmla="*/ 36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5" h="458">
                    <a:moveTo>
                      <a:pt x="362" y="0"/>
                    </a:moveTo>
                    <a:lnTo>
                      <a:pt x="354" y="0"/>
                    </a:lnTo>
                    <a:lnTo>
                      <a:pt x="0" y="458"/>
                    </a:lnTo>
                    <a:lnTo>
                      <a:pt x="725" y="458"/>
                    </a:lnTo>
                    <a:lnTo>
                      <a:pt x="362" y="0"/>
                    </a:lnTo>
                    <a:close/>
                    <a:moveTo>
                      <a:pt x="360" y="368"/>
                    </a:moveTo>
                    <a:lnTo>
                      <a:pt x="360" y="368"/>
                    </a:lnTo>
                    <a:lnTo>
                      <a:pt x="353" y="368"/>
                    </a:lnTo>
                    <a:lnTo>
                      <a:pt x="347" y="367"/>
                    </a:lnTo>
                    <a:lnTo>
                      <a:pt x="335" y="364"/>
                    </a:lnTo>
                    <a:lnTo>
                      <a:pt x="323" y="357"/>
                    </a:lnTo>
                    <a:lnTo>
                      <a:pt x="313" y="349"/>
                    </a:lnTo>
                    <a:lnTo>
                      <a:pt x="305" y="340"/>
                    </a:lnTo>
                    <a:lnTo>
                      <a:pt x="299" y="328"/>
                    </a:lnTo>
                    <a:lnTo>
                      <a:pt x="296" y="316"/>
                    </a:lnTo>
                    <a:lnTo>
                      <a:pt x="295" y="309"/>
                    </a:lnTo>
                    <a:lnTo>
                      <a:pt x="293" y="302"/>
                    </a:lnTo>
                    <a:lnTo>
                      <a:pt x="293" y="302"/>
                    </a:lnTo>
                    <a:lnTo>
                      <a:pt x="295" y="295"/>
                    </a:lnTo>
                    <a:lnTo>
                      <a:pt x="296" y="290"/>
                    </a:lnTo>
                    <a:lnTo>
                      <a:pt x="299" y="277"/>
                    </a:lnTo>
                    <a:lnTo>
                      <a:pt x="305" y="266"/>
                    </a:lnTo>
                    <a:lnTo>
                      <a:pt x="313" y="256"/>
                    </a:lnTo>
                    <a:lnTo>
                      <a:pt x="323" y="248"/>
                    </a:lnTo>
                    <a:lnTo>
                      <a:pt x="335" y="242"/>
                    </a:lnTo>
                    <a:lnTo>
                      <a:pt x="347" y="239"/>
                    </a:lnTo>
                    <a:lnTo>
                      <a:pt x="353" y="237"/>
                    </a:lnTo>
                    <a:lnTo>
                      <a:pt x="360" y="236"/>
                    </a:lnTo>
                    <a:lnTo>
                      <a:pt x="360" y="236"/>
                    </a:lnTo>
                    <a:lnTo>
                      <a:pt x="367" y="237"/>
                    </a:lnTo>
                    <a:lnTo>
                      <a:pt x="373" y="239"/>
                    </a:lnTo>
                    <a:lnTo>
                      <a:pt x="386" y="242"/>
                    </a:lnTo>
                    <a:lnTo>
                      <a:pt x="397" y="248"/>
                    </a:lnTo>
                    <a:lnTo>
                      <a:pt x="407" y="256"/>
                    </a:lnTo>
                    <a:lnTo>
                      <a:pt x="415" y="266"/>
                    </a:lnTo>
                    <a:lnTo>
                      <a:pt x="421" y="277"/>
                    </a:lnTo>
                    <a:lnTo>
                      <a:pt x="425" y="290"/>
                    </a:lnTo>
                    <a:lnTo>
                      <a:pt x="426" y="295"/>
                    </a:lnTo>
                    <a:lnTo>
                      <a:pt x="426" y="302"/>
                    </a:lnTo>
                    <a:lnTo>
                      <a:pt x="426" y="302"/>
                    </a:lnTo>
                    <a:lnTo>
                      <a:pt x="426" y="309"/>
                    </a:lnTo>
                    <a:lnTo>
                      <a:pt x="425" y="316"/>
                    </a:lnTo>
                    <a:lnTo>
                      <a:pt x="421" y="328"/>
                    </a:lnTo>
                    <a:lnTo>
                      <a:pt x="415" y="340"/>
                    </a:lnTo>
                    <a:lnTo>
                      <a:pt x="407" y="349"/>
                    </a:lnTo>
                    <a:lnTo>
                      <a:pt x="397" y="357"/>
                    </a:lnTo>
                    <a:lnTo>
                      <a:pt x="386" y="364"/>
                    </a:lnTo>
                    <a:lnTo>
                      <a:pt x="373" y="367"/>
                    </a:lnTo>
                    <a:lnTo>
                      <a:pt x="367" y="368"/>
                    </a:lnTo>
                    <a:lnTo>
                      <a:pt x="360" y="368"/>
                    </a:lnTo>
                    <a:lnTo>
                      <a:pt x="360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64407B3-9065-7B4D-BE6F-5099D2EE7F9A}"/>
              </a:ext>
            </a:extLst>
          </p:cNvPr>
          <p:cNvSpPr txBox="1"/>
          <p:nvPr/>
        </p:nvSpPr>
        <p:spPr>
          <a:xfrm>
            <a:off x="618990" y="4803801"/>
            <a:ext cx="767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Key to transition to low carbon pathways and assessing the implications of these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87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 dirty="0"/>
              <a:t>  |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1163" y="49053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508CFF-6287-1B4A-B8FC-C384DAD01A0E}"/>
              </a:ext>
            </a:extLst>
          </p:cNvPr>
          <p:cNvSpPr txBox="1"/>
          <p:nvPr/>
        </p:nvSpPr>
        <p:spPr>
          <a:xfrm>
            <a:off x="55023" y="-6071"/>
            <a:ext cx="62934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i="1" dirty="0"/>
              <a:t>Non-CO</a:t>
            </a:r>
            <a:r>
              <a:rPr lang="en-US" sz="2700" i="1" baseline="-25000" dirty="0"/>
              <a:t>2 </a:t>
            </a:r>
            <a:r>
              <a:rPr lang="en-US" sz="2700" i="1" dirty="0"/>
              <a:t>Greenhouse Gases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72B4B4F-DDDF-4D4C-94CF-F9413E0B3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47" y="2673499"/>
            <a:ext cx="2274853" cy="245092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521371F-DA86-254D-9584-4D5B7892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610" y="2729822"/>
            <a:ext cx="3587300" cy="2413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FC3789-4C69-BC4C-A5F5-0A3DCB3C8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0" y="0"/>
            <a:ext cx="4618180" cy="272982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CAE4A17-ADD7-3D4C-A7F4-159384DFE486}"/>
              </a:ext>
            </a:extLst>
          </p:cNvPr>
          <p:cNvSpPr txBox="1"/>
          <p:nvPr/>
        </p:nvSpPr>
        <p:spPr>
          <a:xfrm>
            <a:off x="66792" y="579909"/>
            <a:ext cx="34134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Advances in non-CO</a:t>
            </a:r>
            <a:r>
              <a:rPr lang="en-US" baseline="-25000" dirty="0"/>
              <a:t>2</a:t>
            </a:r>
            <a:r>
              <a:rPr lang="en-US" dirty="0"/>
              <a:t> GHGs</a:t>
            </a:r>
          </a:p>
          <a:p>
            <a:endParaRPr lang="en-US" dirty="0"/>
          </a:p>
          <a:p>
            <a:r>
              <a:rPr lang="en-US" dirty="0"/>
              <a:t>Inclusion of CH</a:t>
            </a:r>
            <a:r>
              <a:rPr lang="en-US" baseline="-25000" dirty="0"/>
              <a:t>4</a:t>
            </a:r>
            <a:r>
              <a:rPr lang="en-US" dirty="0"/>
              <a:t> and N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  <a:p>
            <a:endParaRPr lang="en-US" dirty="0"/>
          </a:p>
          <a:p>
            <a:r>
              <a:rPr lang="en-US" dirty="0"/>
              <a:t>Allows to explore relationships under different pathways</a:t>
            </a:r>
          </a:p>
          <a:p>
            <a:endParaRPr lang="en-US" dirty="0"/>
          </a:p>
          <a:p>
            <a:r>
              <a:rPr lang="en-US" dirty="0"/>
              <a:t>Key to low emissions pathways</a:t>
            </a:r>
          </a:p>
          <a:p>
            <a:endParaRPr lang="en-US" dirty="0"/>
          </a:p>
          <a:p>
            <a:r>
              <a:rPr lang="en-US" dirty="0"/>
              <a:t>Linked to observational efforts  e.g. GCP</a:t>
            </a:r>
          </a:p>
          <a:p>
            <a:endParaRPr lang="en-US" dirty="0"/>
          </a:p>
          <a:p>
            <a:r>
              <a:rPr lang="en-US" dirty="0"/>
              <a:t>Feedbacks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53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8" y="23283"/>
            <a:ext cx="6346031" cy="63936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AU" sz="2400" b="0" i="1" dirty="0"/>
              <a:t>Strong value proposition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 dirty="0"/>
              <a:t>  |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1163" y="49053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20F040-0C5E-F946-960E-F4A08029A754}"/>
              </a:ext>
            </a:extLst>
          </p:cNvPr>
          <p:cNvSpPr txBox="1"/>
          <p:nvPr/>
        </p:nvSpPr>
        <p:spPr>
          <a:xfrm>
            <a:off x="905773" y="567976"/>
            <a:ext cx="69131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Pay for science not necessarily development </a:t>
            </a:r>
          </a:p>
          <a:p>
            <a:endParaRPr lang="en-US" dirty="0"/>
          </a:p>
          <a:p>
            <a:r>
              <a:rPr lang="en-US" dirty="0"/>
              <a:t>Person Power &lt; 1 FTE @ present </a:t>
            </a:r>
          </a:p>
          <a:p>
            <a:endParaRPr lang="en-US" dirty="0"/>
          </a:p>
          <a:p>
            <a:r>
              <a:rPr lang="en-US" dirty="0"/>
              <a:t>Storage and compute</a:t>
            </a:r>
          </a:p>
          <a:p>
            <a:endParaRPr lang="en-US" dirty="0"/>
          </a:p>
          <a:p>
            <a:r>
              <a:rPr lang="en-US" dirty="0"/>
              <a:t>Sustained Funding – CMIP5 was successful and lead to reduced funding </a:t>
            </a:r>
          </a:p>
          <a:p>
            <a:endParaRPr lang="en-US" dirty="0"/>
          </a:p>
          <a:p>
            <a:r>
              <a:rPr lang="en-US" dirty="0"/>
              <a:t>Sustaining multiple modelling systems – resolutions? </a:t>
            </a:r>
          </a:p>
          <a:p>
            <a:endParaRPr lang="en-US" dirty="0"/>
          </a:p>
          <a:p>
            <a:r>
              <a:rPr lang="en-US" dirty="0"/>
              <a:t>Need to deliver the science impact – time?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99070"/>
      </p:ext>
    </p:extLst>
  </p:cSld>
  <p:clrMapOvr>
    <a:masterClrMapping/>
  </p:clrMapOvr>
</p:sld>
</file>

<file path=ppt/theme/theme1.xml><?xml version="1.0" encoding="utf-8"?>
<a:theme xmlns:a="http://schemas.openxmlformats.org/drawingml/2006/main" name="CSIRO_PowerPoint_120322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CSIRO_PowerPoint_120322</Template>
  <TotalTime>28077</TotalTime>
  <Words>238</Words>
  <Application>Microsoft Macintosh PowerPoint</Application>
  <PresentationFormat>On-screen Show (16:9)</PresentationFormat>
  <Paragraphs>72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CSIRO_PowerPoint_120322</vt:lpstr>
      <vt:lpstr>ACCESS-ESM: Vision, needs and challenges for Australia   Andrew Lenton + ACCESS-ESM Team </vt:lpstr>
      <vt:lpstr>Climate changes impact on climate and ecosystem services</vt:lpstr>
      <vt:lpstr>PowerPoint Presentation</vt:lpstr>
      <vt:lpstr>PowerPoint Presentation</vt:lpstr>
      <vt:lpstr>Strong value proposition </vt:lpstr>
    </vt:vector>
  </TitlesOfParts>
  <Company>CSIRO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Grose, Michael (CMAR, Aspendale)</dc:creator>
  <cp:lastModifiedBy>Lenton, Andrew (O&amp;A, Hobart)</cp:lastModifiedBy>
  <cp:revision>669</cp:revision>
  <dcterms:created xsi:type="dcterms:W3CDTF">2012-08-08T23:26:53Z</dcterms:created>
  <dcterms:modified xsi:type="dcterms:W3CDTF">2019-05-23T07:35:30Z</dcterms:modified>
</cp:coreProperties>
</file>